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90" r:id="rId2"/>
    <p:sldId id="531" r:id="rId3"/>
    <p:sldId id="559" r:id="rId4"/>
    <p:sldId id="598" r:id="rId5"/>
    <p:sldId id="256" r:id="rId6"/>
    <p:sldId id="599" r:id="rId7"/>
    <p:sldId id="584" r:id="rId8"/>
    <p:sldId id="600" r:id="rId9"/>
    <p:sldId id="601" r:id="rId10"/>
    <p:sldId id="602" r:id="rId11"/>
    <p:sldId id="603" r:id="rId12"/>
    <p:sldId id="589" r:id="rId13"/>
    <p:sldId id="604" r:id="rId14"/>
    <p:sldId id="605" r:id="rId15"/>
    <p:sldId id="551" r:id="rId16"/>
    <p:sldId id="606" r:id="rId17"/>
    <p:sldId id="607" r:id="rId18"/>
    <p:sldId id="608" r:id="rId19"/>
    <p:sldId id="609" r:id="rId20"/>
    <p:sldId id="587" r:id="rId21"/>
    <p:sldId id="514" r:id="rId22"/>
    <p:sldId id="615" r:id="rId23"/>
    <p:sldId id="611" r:id="rId24"/>
    <p:sldId id="616" r:id="rId25"/>
    <p:sldId id="617" r:id="rId26"/>
    <p:sldId id="618" r:id="rId27"/>
    <p:sldId id="619" r:id="rId28"/>
    <p:sldId id="620" r:id="rId29"/>
    <p:sldId id="621" r:id="rId30"/>
    <p:sldId id="622" r:id="rId31"/>
    <p:sldId id="623" r:id="rId32"/>
    <p:sldId id="624" r:id="rId33"/>
    <p:sldId id="625" r:id="rId34"/>
    <p:sldId id="443" r:id="rId35"/>
    <p:sldId id="626" r:id="rId36"/>
    <p:sldId id="627" r:id="rId37"/>
    <p:sldId id="560" r:id="rId38"/>
    <p:sldId id="628" r:id="rId39"/>
    <p:sldId id="629" r:id="rId40"/>
    <p:sldId id="557" r:id="rId41"/>
    <p:sldId id="536" r:id="rId42"/>
    <p:sldId id="613" r:id="rId43"/>
    <p:sldId id="502" r:id="rId44"/>
    <p:sldId id="558" r:id="rId45"/>
    <p:sldId id="614" r:id="rId46"/>
    <p:sldId id="563" r:id="rId47"/>
    <p:sldId id="564" r:id="rId48"/>
    <p:sldId id="630" r:id="rId49"/>
    <p:sldId id="420" r:id="rId50"/>
  </p:sldIdLst>
  <p:sldSz cx="12192000" cy="6858000"/>
  <p:notesSz cx="6858000" cy="9144000"/>
  <p:defaultTextStyle>
    <a:defPPr>
      <a:defRPr lang="en-C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9"/>
    <p:restoredTop sz="96327"/>
  </p:normalViewPr>
  <p:slideViewPr>
    <p:cSldViewPr snapToGrid="0" snapToObjects="1" showGuides="1">
      <p:cViewPr varScale="1">
        <p:scale>
          <a:sx n="154" d="100"/>
          <a:sy n="154" d="100"/>
        </p:scale>
        <p:origin x="232" y="1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5T16:15:25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5T16:15:51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15E5E-26E9-5D46-A3D6-124B69CAD112}" type="datetimeFigureOut">
              <a:rPr lang="nl-NL" smtClean="0"/>
              <a:t>16-08-2021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EBA39-6CC2-684F-AE30-2D8A3E9B985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64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906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8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30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9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1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36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93944B-9294-0541-B86A-90699885CD09}"/>
              </a:ext>
            </a:extLst>
          </p:cNvPr>
          <p:cNvSpPr/>
          <p:nvPr userDrawn="1"/>
        </p:nvSpPr>
        <p:spPr>
          <a:xfrm>
            <a:off x="1" y="6288869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63760-C318-CC41-A64A-FD7818BA2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9250017" cy="6766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7383-DC5E-824F-A3B6-C4DFDD244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741970"/>
            <a:ext cx="9144000" cy="3585403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B888D-7C44-D04E-AA99-117F6F3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B6E7FD-C687-0F43-9909-74D5C7F76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7715" y="-99391"/>
            <a:ext cx="2333738" cy="132556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8F3FD3-7634-494D-939A-440D66B13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8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3;p2" descr="Droplets-HD-Title-R1d.png">
            <a:extLst>
              <a:ext uri="{FF2B5EF4-FFF2-40B4-BE49-F238E27FC236}">
                <a16:creationId xmlns:a16="http://schemas.microsoft.com/office/drawing/2014/main" id="{E920DC99-F98C-5C47-95D1-315DE458F57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3796645" cy="799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;p1" descr="\\DROBO-FS\QuickDrops\JB\PPTX NG\Droplets\LightingOverlay.png">
            <a:extLst>
              <a:ext uri="{FF2B5EF4-FFF2-40B4-BE49-F238E27FC236}">
                <a16:creationId xmlns:a16="http://schemas.microsoft.com/office/drawing/2014/main" id="{A51614FC-79AC-CB4B-8EEF-18F2EC80FB8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63760-C318-CC41-A64A-FD7818BA2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9250017" cy="6766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7383-DC5E-824F-A3B6-C4DFDD244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741970"/>
            <a:ext cx="9144000" cy="3585403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B888D-7C44-D04E-AA99-117F6F3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B6E7FD-C687-0F43-9909-74D5C7F76D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47715" y="-99391"/>
            <a:ext cx="2333738" cy="132556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8F3FD3-7634-494D-939A-440D66B137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523672"/>
            <a:ext cx="1779104" cy="13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8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1B7CB-C0A7-7247-B3B0-C3F4DC8E87FE}"/>
              </a:ext>
            </a:extLst>
          </p:cNvPr>
          <p:cNvSpPr/>
          <p:nvPr userDrawn="1"/>
        </p:nvSpPr>
        <p:spPr>
          <a:xfrm>
            <a:off x="-1" y="-99391"/>
            <a:ext cx="12192001" cy="69573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28000"/>
                </a:schemeClr>
              </a:gs>
              <a:gs pos="68000">
                <a:schemeClr val="bg1"/>
              </a:gs>
              <a:gs pos="98000">
                <a:srgbClr val="E7E7E7"/>
              </a:gs>
              <a:gs pos="33000">
                <a:schemeClr val="accent3"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BE8EC1-FB99-C64E-BB8C-C11A81B64A90}"/>
              </a:ext>
            </a:extLst>
          </p:cNvPr>
          <p:cNvSpPr/>
          <p:nvPr userDrawn="1"/>
        </p:nvSpPr>
        <p:spPr>
          <a:xfrm>
            <a:off x="1" y="6288869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63760-C318-CC41-A64A-FD7818BA2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9250017" cy="6766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7383-DC5E-824F-A3B6-C4DFDD244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741970"/>
            <a:ext cx="9144000" cy="3585403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B888D-7C44-D04E-AA99-117F6F3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B6E7FD-C687-0F43-9909-74D5C7F76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7715" y="-99391"/>
            <a:ext cx="2333738" cy="132556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8F3FD3-7634-494D-939A-440D66B13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23672"/>
            <a:ext cx="1779104" cy="13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0F289-A059-514A-9190-7E7BBB1CA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2C7B35C-1C66-2E43-A974-BA180C54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BFAC9E-5707-CF40-A9FE-8CD7D384B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9250017" cy="6766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8601F1-CD91-A64C-899C-AF8CFD52290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68626" y="1741971"/>
            <a:ext cx="9144000" cy="3150704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284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6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40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FA02B65-5857-B745-88F4-CD25130F2B3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63760-C318-CC41-A64A-FD7818BA2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9250017" cy="67662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647383-DC5E-824F-A3B6-C4DFDD244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741971"/>
            <a:ext cx="9144000" cy="78787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B888D-7C44-D04E-AA99-117F6F3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93944B-9294-0541-B86A-90699885CD09}"/>
              </a:ext>
            </a:extLst>
          </p:cNvPr>
          <p:cNvSpPr/>
          <p:nvPr userDrawn="1"/>
        </p:nvSpPr>
        <p:spPr>
          <a:xfrm>
            <a:off x="1" y="6288869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00B0F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B6E7FD-C687-0F43-9909-74D5C7F76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7715" y="-99391"/>
            <a:ext cx="2333738" cy="132556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8F3FD3-7634-494D-939A-440D66B137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29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0822D-D65A-7843-BB4B-E6DE8EEE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8393C-3A93-F146-8AC5-B642CE93B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98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E3BCC2-89C4-E046-8A19-041F55AFC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2643" y="6492875"/>
            <a:ext cx="64935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9DC666F4-86AF-9544-8558-03B45A32E44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32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7" r:id="rId4"/>
    <p:sldLayoutId id="2147483658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TxV3QNipAw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19F67-D20D-C543-9B7E-8A9361BDB6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71920"/>
            <a:ext cx="12192000" cy="692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6AC0A2-4904-1F48-9CA9-51EE4769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715" y="1025610"/>
            <a:ext cx="2624289" cy="17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9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59026"/>
            <a:ext cx="12191999" cy="69122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808166"/>
            <a:ext cx="761891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Hende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deskouteloso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,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manera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kapitan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boto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òf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hende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sambuyá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of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snòrkel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sin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kuidou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5" y="2540782"/>
            <a:ext cx="5981894" cy="3188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Kapitan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di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boto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ankra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kon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ta por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kibra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e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koral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bou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di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awa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.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Ademas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hende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sambuyá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of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snòrkel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sin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tene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kuidou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i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mishi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òf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trapa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e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koral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por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hasi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hopi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daño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na e ref. </a:t>
            </a:r>
          </a:p>
          <a:p>
            <a:pPr>
              <a:buClr>
                <a:srgbClr val="FFC000"/>
              </a:buClr>
            </a:pP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Esaki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naturalmente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prohibí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pero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lamentablemente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e ta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sosedé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tòg</a:t>
            </a:r>
            <a:r>
              <a:rPr lang="nl-NL" sz="2400" dirty="0">
                <a:solidFill>
                  <a:schemeClr val="bg1"/>
                </a:solidFill>
                <a:effectLst>
                  <a:outerShdw blurRad="115611" dist="38100" dir="2700000" algn="tl" rotWithShape="0">
                    <a:prstClr val="black">
                      <a:alpha val="40000"/>
                    </a:prstClr>
                  </a:outerShdw>
                </a:effectLst>
                <a:ea typeface="Arial" panose="020B060402020202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sz="2400" dirty="0">
              <a:solidFill>
                <a:schemeClr val="bg1"/>
              </a:solidFill>
              <a:effectLst>
                <a:outerShdw blurRad="115611" dist="38100" dir="2700000" algn="tl" rotWithShape="0">
                  <a:prstClr val="black">
                    <a:alpha val="40000"/>
                  </a:prstClr>
                </a:outerShdw>
              </a:effectLst>
              <a:ea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CA0EF-5B0A-924A-A60C-A372FCBD2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712" y="4929809"/>
            <a:ext cx="5981894" cy="1679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384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405091"/>
            <a:ext cx="12192000" cy="70925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967293"/>
            <a:ext cx="8375375" cy="504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Aksidente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barku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plataforma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riba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laman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5" y="1727585"/>
            <a:ext cx="9946480" cy="105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Pa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motibu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aksidente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barku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grandi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òf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plataforma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konstrukshon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riba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laman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manera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resientemente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a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pasa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nos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megapier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, e ref di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por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sufri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hopi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daño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81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224"/>
            <a:ext cx="12190408" cy="68571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768625" y="967294"/>
            <a:ext cx="6294575" cy="35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Sushi i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awa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riolering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768625" y="1727584"/>
            <a:ext cx="5731928" cy="190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Sushi ta visibel, i e ta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dañino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pe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Koralnan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sufri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daño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ora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pida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plèstik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i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otro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sushi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pega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òf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tapa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sofoká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sz="2400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sz="2400" dirty="0">
              <a:solidFill>
                <a:schemeClr val="bg1"/>
              </a:solidFill>
              <a:ea typeface="Arial" panose="020B0604020202020204" pitchFamily="34" charset="0"/>
            </a:endParaRPr>
          </a:p>
          <a:p>
            <a:pPr>
              <a:buClr>
                <a:srgbClr val="FFC000"/>
              </a:buClr>
            </a:pPr>
            <a:endParaRPr lang="nl-NL" sz="2400" dirty="0">
              <a:solidFill>
                <a:schemeClr val="bg1"/>
              </a:solidFill>
              <a:ea typeface="Arial" panose="020B0604020202020204" pitchFamily="34" charset="0"/>
            </a:endParaRPr>
          </a:p>
          <a:p>
            <a:pPr>
              <a:buClr>
                <a:srgbClr val="FFC000"/>
              </a:buClr>
            </a:pPr>
            <a:endParaRPr lang="nl-NL" sz="24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18E55-C127-804F-9B62-AFAF6A4F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0"/>
            <a:ext cx="12190408" cy="68575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768625" y="967294"/>
            <a:ext cx="6294575" cy="35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Sushi 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awa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riolering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768626" y="1727583"/>
            <a:ext cx="7327970" cy="222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Awa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riolering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invisibel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pero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esaki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tambe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hopi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malu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mester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awa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kla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limpi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bon.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Awa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riolering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susha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laman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dor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kual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muri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D700E-2B5E-014E-ADA8-DCA7BB402A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93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224"/>
            <a:ext cx="12190407" cy="68571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768625" y="967294"/>
            <a:ext cx="6294575" cy="35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Piskamentu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eksesivo</a:t>
            </a:r>
            <a:endParaRPr lang="nl-NL" sz="4000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768625" y="1727584"/>
            <a:ext cx="8972534" cy="3292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Piskamentu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eksesivo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kousa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desekilibrio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den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sistema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ekológiko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vulnerabel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e ref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Piskamentu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eksesivo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resultá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ménos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piská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riba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e ref,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tambe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ménos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diferente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espesie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piská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biodiversidat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e ref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baha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esaki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konsekuentemente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tin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efektonan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negativo pa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endParaRPr lang="nl-NL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8C902-78A0-304A-8210-86F04333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6E2FB3-0F1E-3C4C-851E-F3BFF84CC065}"/>
              </a:ext>
            </a:extLst>
          </p:cNvPr>
          <p:cNvSpPr txBox="1">
            <a:spLocks/>
          </p:cNvSpPr>
          <p:nvPr/>
        </p:nvSpPr>
        <p:spPr>
          <a:xfrm>
            <a:off x="768625" y="967294"/>
            <a:ext cx="6294575" cy="35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Piskamentu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eksesivo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endParaRPr lang="nl-NL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01990E-D72B-4446-8D93-183C3C3F6D56}"/>
              </a:ext>
            </a:extLst>
          </p:cNvPr>
          <p:cNvSpPr txBox="1">
            <a:spLocks/>
          </p:cNvSpPr>
          <p:nvPr/>
        </p:nvSpPr>
        <p:spPr>
          <a:xfrm>
            <a:off x="768626" y="1727584"/>
            <a:ext cx="5194852" cy="2327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ehèmpel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ora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piskadónan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kue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tur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gutunan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limanan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riba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e ref 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libremente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lo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tapa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tur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ora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ei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no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haña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sufisiente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lus di solo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mas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muri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endParaRPr lang="nl-NL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78272E-781A-564C-A0EE-27A53CB9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0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224"/>
            <a:ext cx="12190407" cy="68571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768625" y="1026366"/>
            <a:ext cx="7106412" cy="294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Oumento</a:t>
            </a:r>
            <a:r>
              <a:rPr lang="nl-NL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nl-NL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piskánan</a:t>
            </a:r>
            <a:r>
              <a:rPr lang="nl-NL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eksótiko</a:t>
            </a:r>
            <a:endParaRPr lang="nl-NL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768627" y="1727585"/>
            <a:ext cx="5815054" cy="3534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Pa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motibu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di e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oumento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piskánan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eksótiko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normalmente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no ta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eksistí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nos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laman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manera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por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ehèmpel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e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lionfish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, e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kantidat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piskánan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lokal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riba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e ref ta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baha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EEA22D"/>
              </a:buClr>
              <a:buFont typeface="Wingdings" pitchFamily="2" charset="2"/>
              <a:buChar char="§"/>
            </a:pP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Lionfish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ta kome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tur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, i pa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kolmo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e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lionfish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mes no tin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enemigu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natural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nos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Arial" panose="020B0604020202020204" pitchFamily="34" charset="0"/>
              </a:rPr>
              <a:t>laman</a:t>
            </a:r>
            <a:r>
              <a:rPr lang="nl-NL" sz="2000" dirty="0">
                <a:solidFill>
                  <a:schemeClr val="bg1"/>
                </a:solidFill>
                <a:ea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F3F54-60C4-C246-A07E-A94AE956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224"/>
            <a:ext cx="12190407" cy="68571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768624" y="440575"/>
            <a:ext cx="7643855" cy="565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</a:rPr>
              <a:t>Subida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</a:rPr>
              <a:t>temperatura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</a:rPr>
              <a:t>laman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768626" y="1238597"/>
            <a:ext cx="4726087" cy="3749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nl-NL" sz="1700" dirty="0" err="1">
                <a:ea typeface="Arial" panose="020B0604020202020204" pitchFamily="34" charset="0"/>
              </a:rPr>
              <a:t>Temperatura</a:t>
            </a:r>
            <a:r>
              <a:rPr lang="nl-NL" sz="1700" dirty="0">
                <a:ea typeface="Arial" panose="020B0604020202020204" pitchFamily="34" charset="0"/>
              </a:rPr>
              <a:t> di </a:t>
            </a:r>
            <a:r>
              <a:rPr lang="nl-NL" sz="1700" dirty="0" err="1">
                <a:ea typeface="Arial" panose="020B0604020202020204" pitchFamily="34" charset="0"/>
              </a:rPr>
              <a:t>mundu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subiendo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poko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poko</a:t>
            </a:r>
            <a:r>
              <a:rPr lang="nl-NL" sz="1700" dirty="0">
                <a:ea typeface="Arial" panose="020B0604020202020204" pitchFamily="34" charset="0"/>
              </a:rPr>
              <a:t>, i </a:t>
            </a:r>
            <a:r>
              <a:rPr lang="nl-NL" sz="1700" dirty="0" err="1">
                <a:ea typeface="Arial" panose="020B0604020202020204" pitchFamily="34" charset="0"/>
              </a:rPr>
              <a:t>konsekuentemente</a:t>
            </a:r>
            <a:r>
              <a:rPr lang="nl-NL" sz="1700" dirty="0">
                <a:ea typeface="Arial" panose="020B0604020202020204" pitchFamily="34" charset="0"/>
              </a:rPr>
              <a:t> e </a:t>
            </a:r>
            <a:r>
              <a:rPr lang="nl-NL" sz="1700" dirty="0" err="1">
                <a:ea typeface="Arial" panose="020B0604020202020204" pitchFamily="34" charset="0"/>
              </a:rPr>
              <a:t>temperatura</a:t>
            </a:r>
            <a:r>
              <a:rPr lang="nl-NL" sz="1700" dirty="0">
                <a:ea typeface="Arial" panose="020B0604020202020204" pitchFamily="34" charset="0"/>
              </a:rPr>
              <a:t> di </a:t>
            </a:r>
            <a:r>
              <a:rPr lang="nl-NL" sz="1700" dirty="0" err="1">
                <a:ea typeface="Arial" panose="020B0604020202020204" pitchFamily="34" charset="0"/>
              </a:rPr>
              <a:t>laman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tambe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subiendo</a:t>
            </a:r>
            <a:r>
              <a:rPr lang="nl-NL" sz="1700" dirty="0">
                <a:ea typeface="Arial" panose="020B0604020202020204" pitchFamily="34" charset="0"/>
              </a:rPr>
              <a:t>. </a:t>
            </a:r>
          </a:p>
          <a:p>
            <a:pPr marL="285750" indent="-285750">
              <a:spcBef>
                <a:spcPts val="4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nl-NL" sz="1700" dirty="0" err="1">
                <a:ea typeface="Arial" panose="020B0604020202020204" pitchFamily="34" charset="0"/>
              </a:rPr>
              <a:t>Esaki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pone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ku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koralnan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haña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mes </a:t>
            </a:r>
            <a:r>
              <a:rPr lang="nl-NL" sz="1700" dirty="0" err="1">
                <a:ea typeface="Arial" panose="020B0604020202020204" pitchFamily="34" charset="0"/>
              </a:rPr>
              <a:t>bou</a:t>
            </a:r>
            <a:r>
              <a:rPr lang="nl-NL" sz="1700" dirty="0">
                <a:ea typeface="Arial" panose="020B0604020202020204" pitchFamily="34" charset="0"/>
              </a:rPr>
              <a:t> di </a:t>
            </a:r>
            <a:r>
              <a:rPr lang="nl-NL" sz="1700" dirty="0" err="1">
                <a:ea typeface="Arial" panose="020B0604020202020204" pitchFamily="34" charset="0"/>
              </a:rPr>
              <a:t>strès</a:t>
            </a:r>
            <a:r>
              <a:rPr lang="nl-NL" sz="1700" dirty="0">
                <a:ea typeface="Arial" panose="020B0604020202020204" pitchFamily="34" charset="0"/>
              </a:rPr>
              <a:t>, i </a:t>
            </a: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deshasí</a:t>
            </a:r>
            <a:r>
              <a:rPr lang="nl-NL" sz="1700" dirty="0">
                <a:ea typeface="Arial" panose="020B0604020202020204" pitchFamily="34" charset="0"/>
              </a:rPr>
              <a:t> di </a:t>
            </a: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zoosantelanan</a:t>
            </a:r>
            <a:r>
              <a:rPr lang="nl-NL" sz="1700" dirty="0">
                <a:ea typeface="Arial" panose="020B0604020202020204" pitchFamily="34" charset="0"/>
              </a:rPr>
              <a:t>. </a:t>
            </a:r>
          </a:p>
          <a:p>
            <a:pPr marL="285750" indent="-285750">
              <a:spcBef>
                <a:spcPts val="4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pèrdè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bunita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kolónan</a:t>
            </a:r>
            <a:r>
              <a:rPr lang="nl-NL" sz="1700" dirty="0">
                <a:ea typeface="Arial" panose="020B0604020202020204" pitchFamily="34" charset="0"/>
              </a:rPr>
              <a:t> i </a:t>
            </a:r>
            <a:r>
              <a:rPr lang="nl-NL" sz="1700" dirty="0" err="1">
                <a:ea typeface="Arial" panose="020B0604020202020204" pitchFamily="34" charset="0"/>
              </a:rPr>
              <a:t>nan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bira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kompletamente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blanku</a:t>
            </a:r>
            <a:r>
              <a:rPr lang="nl-NL" sz="1700" dirty="0">
                <a:ea typeface="Arial" panose="020B0604020202020204" pitchFamily="34" charset="0"/>
              </a:rPr>
              <a:t>. </a:t>
            </a:r>
            <a:r>
              <a:rPr lang="nl-NL" sz="1700" dirty="0" err="1">
                <a:ea typeface="Arial" panose="020B0604020202020204" pitchFamily="34" charset="0"/>
              </a:rPr>
              <a:t>Esaki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nos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yama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blikiamentu</a:t>
            </a:r>
            <a:r>
              <a:rPr lang="nl-NL" sz="1700" dirty="0">
                <a:ea typeface="Arial" panose="020B0604020202020204" pitchFamily="34" charset="0"/>
              </a:rPr>
              <a:t> di </a:t>
            </a:r>
            <a:r>
              <a:rPr lang="nl-NL" sz="1700" dirty="0" err="1">
                <a:ea typeface="Arial" panose="020B0604020202020204" pitchFamily="34" charset="0"/>
              </a:rPr>
              <a:t>koral</a:t>
            </a:r>
            <a:r>
              <a:rPr lang="nl-NL" sz="1700" dirty="0">
                <a:ea typeface="Arial" panose="020B0604020202020204" pitchFamily="34" charset="0"/>
              </a:rPr>
              <a:t> (Coral </a:t>
            </a:r>
            <a:r>
              <a:rPr lang="nl-NL" sz="1700" dirty="0" err="1">
                <a:ea typeface="Arial" panose="020B0604020202020204" pitchFamily="34" charset="0"/>
              </a:rPr>
              <a:t>Bleaching</a:t>
            </a:r>
            <a:r>
              <a:rPr lang="nl-NL" sz="1700" dirty="0">
                <a:ea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4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nl-NL" sz="1700" dirty="0" err="1">
                <a:ea typeface="Arial" panose="020B0604020202020204" pitchFamily="34" charset="0"/>
              </a:rPr>
              <a:t>Pero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mas</a:t>
            </a:r>
            <a:r>
              <a:rPr lang="nl-NL" sz="1700" dirty="0">
                <a:ea typeface="Arial" panose="020B0604020202020204" pitchFamily="34" charset="0"/>
              </a:rPr>
              <a:t> importante, </a:t>
            </a:r>
            <a:r>
              <a:rPr lang="nl-NL" sz="1700" dirty="0" err="1">
                <a:ea typeface="Arial" panose="020B0604020202020204" pitchFamily="34" charset="0"/>
              </a:rPr>
              <a:t>sin</a:t>
            </a:r>
            <a:r>
              <a:rPr lang="nl-NL" sz="1700" dirty="0">
                <a:ea typeface="Arial" panose="020B0604020202020204" pitchFamily="34" charset="0"/>
              </a:rPr>
              <a:t> e </a:t>
            </a:r>
            <a:r>
              <a:rPr lang="nl-NL" sz="1700" dirty="0" err="1">
                <a:ea typeface="Arial" panose="020B0604020202020204" pitchFamily="34" charset="0"/>
              </a:rPr>
              <a:t>zoosantelanan</a:t>
            </a:r>
            <a:r>
              <a:rPr lang="nl-NL" sz="1700" dirty="0">
                <a:ea typeface="Arial" panose="020B0604020202020204" pitchFamily="34" charset="0"/>
              </a:rPr>
              <a:t> e </a:t>
            </a:r>
            <a:r>
              <a:rPr lang="nl-NL" sz="1700" dirty="0" err="1">
                <a:ea typeface="Arial" panose="020B0604020202020204" pitchFamily="34" charset="0"/>
              </a:rPr>
              <a:t>koralnan</a:t>
            </a:r>
            <a:r>
              <a:rPr lang="nl-NL" sz="1700" dirty="0">
                <a:ea typeface="Arial" panose="020B0604020202020204" pitchFamily="34" charset="0"/>
              </a:rPr>
              <a:t> no ta </a:t>
            </a:r>
            <a:r>
              <a:rPr lang="nl-NL" sz="1700" dirty="0" err="1">
                <a:ea typeface="Arial" panose="020B0604020202020204" pitchFamily="34" charset="0"/>
              </a:rPr>
              <a:t>haña</a:t>
            </a:r>
            <a:r>
              <a:rPr lang="nl-NL" sz="1700" dirty="0">
                <a:ea typeface="Arial" panose="020B0604020202020204" pitchFamily="34" charset="0"/>
              </a:rPr>
              <a:t> e </a:t>
            </a:r>
            <a:r>
              <a:rPr lang="nl-NL" sz="1700" dirty="0" err="1">
                <a:ea typeface="Arial" panose="020B0604020202020204" pitchFamily="34" charset="0"/>
              </a:rPr>
              <a:t>supstansianan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nutritivo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ku</a:t>
            </a:r>
            <a:r>
              <a:rPr lang="nl-NL" sz="1700" dirty="0">
                <a:ea typeface="Arial" panose="020B0604020202020204" pitchFamily="34" charset="0"/>
              </a:rPr>
              <a:t> e </a:t>
            </a:r>
            <a:r>
              <a:rPr lang="nl-NL" sz="1700" dirty="0" err="1">
                <a:ea typeface="Arial" panose="020B0604020202020204" pitchFamily="34" charset="0"/>
              </a:rPr>
              <a:t>zoosantelanan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proveé</a:t>
            </a:r>
            <a:r>
              <a:rPr lang="nl-NL" sz="1700" dirty="0">
                <a:ea typeface="Arial" panose="020B0604020202020204" pitchFamily="34" charset="0"/>
              </a:rPr>
              <a:t>. </a:t>
            </a:r>
          </a:p>
          <a:p>
            <a:pPr marL="285750" indent="-285750">
              <a:spcBef>
                <a:spcPts val="40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nl-NL" sz="1700" dirty="0">
                <a:ea typeface="Arial" panose="020B0604020202020204" pitchFamily="34" charset="0"/>
              </a:rPr>
              <a:t>Si </a:t>
            </a:r>
            <a:r>
              <a:rPr lang="nl-NL" sz="1700" dirty="0" err="1">
                <a:ea typeface="Arial" panose="020B0604020202020204" pitchFamily="34" charset="0"/>
              </a:rPr>
              <a:t>esaki</a:t>
            </a:r>
            <a:r>
              <a:rPr lang="nl-NL" sz="1700" dirty="0">
                <a:ea typeface="Arial" panose="020B0604020202020204" pitchFamily="34" charset="0"/>
              </a:rPr>
              <a:t> ta dura </a:t>
            </a:r>
            <a:r>
              <a:rPr lang="nl-NL" sz="1700" dirty="0" err="1">
                <a:ea typeface="Arial" panose="020B0604020202020204" pitchFamily="34" charset="0"/>
              </a:rPr>
              <a:t>demasiado</a:t>
            </a:r>
            <a:r>
              <a:rPr lang="nl-NL" sz="1700" dirty="0">
                <a:ea typeface="Arial" panose="020B0604020202020204" pitchFamily="34" charset="0"/>
              </a:rPr>
              <a:t> </a:t>
            </a:r>
            <a:r>
              <a:rPr lang="nl-NL" sz="1700" dirty="0" err="1">
                <a:ea typeface="Arial" panose="020B0604020202020204" pitchFamily="34" charset="0"/>
              </a:rPr>
              <a:t>tempu</a:t>
            </a:r>
            <a:r>
              <a:rPr lang="nl-NL" sz="1700" dirty="0">
                <a:ea typeface="Arial" panose="020B0604020202020204" pitchFamily="34" charset="0"/>
              </a:rPr>
              <a:t>, e </a:t>
            </a:r>
            <a:r>
              <a:rPr lang="nl-NL" sz="1700" dirty="0" err="1">
                <a:ea typeface="Arial" panose="020B0604020202020204" pitchFamily="34" charset="0"/>
              </a:rPr>
              <a:t>koralnan</a:t>
            </a:r>
            <a:r>
              <a:rPr lang="nl-NL" sz="1700" dirty="0">
                <a:ea typeface="Arial" panose="020B0604020202020204" pitchFamily="34" charset="0"/>
              </a:rPr>
              <a:t> lo </a:t>
            </a:r>
            <a:r>
              <a:rPr lang="nl-NL" sz="1700" dirty="0" err="1">
                <a:ea typeface="Arial" panose="020B0604020202020204" pitchFamily="34" charset="0"/>
              </a:rPr>
              <a:t>muri</a:t>
            </a:r>
            <a:r>
              <a:rPr lang="nl-NL" sz="1700" dirty="0">
                <a:ea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F3F54-60C4-C246-A07E-A94AE956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8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7" y="224"/>
            <a:ext cx="12190405" cy="68571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02B156-5682-B84B-BDC2-5C235AF5048B}"/>
              </a:ext>
            </a:extLst>
          </p:cNvPr>
          <p:cNvSpPr txBox="1">
            <a:spLocks/>
          </p:cNvSpPr>
          <p:nvPr/>
        </p:nvSpPr>
        <p:spPr>
          <a:xfrm>
            <a:off x="2136250" y="4503071"/>
            <a:ext cx="6294575" cy="35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Subida</a:t>
            </a:r>
            <a:r>
              <a:rPr lang="nl-N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 e </a:t>
            </a:r>
            <a:r>
              <a:rPr lang="nl-NL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nivel</a:t>
            </a:r>
            <a:r>
              <a:rPr lang="nl-NL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laman</a:t>
            </a:r>
            <a:endParaRPr lang="nl-NL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2D27E07-BD1B-2243-AEC3-3715E8AF0D65}"/>
              </a:ext>
            </a:extLst>
          </p:cNvPr>
          <p:cNvSpPr txBox="1">
            <a:spLocks/>
          </p:cNvSpPr>
          <p:nvPr/>
        </p:nvSpPr>
        <p:spPr>
          <a:xfrm>
            <a:off x="3384462" y="5026622"/>
            <a:ext cx="5854953" cy="1460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Subida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di e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nivel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pone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koralnan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fondo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lo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keda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situá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hundu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bou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P’esei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haña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ménos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lus di solo, i dor di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lo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ménos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bon.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F3F54-60C4-C246-A07E-A94AE9565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4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9414" y="-158401"/>
            <a:ext cx="12210825" cy="6911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542553"/>
            <a:ext cx="8860405" cy="300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Kiko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</a:t>
            </a:r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kosnan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</a:t>
            </a:r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menasá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ref di </a:t>
            </a:r>
            <a:r>
              <a:rPr lang="nl-NL" sz="28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28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 </a:t>
            </a:r>
            <a:endParaRPr lang="nl-NL" sz="2800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5" y="1166927"/>
            <a:ext cx="9830102" cy="444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Akibou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ripití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tur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menasanan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pa e ref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atrobe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: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tormentanan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orkan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pero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prosesonan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natural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parti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sistema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natural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hende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subi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ref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sin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kuidou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daña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manera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kapitan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boto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òf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sambuyadó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aksidente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barku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plataforma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manera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sosodé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durante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konstrukshon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e di dos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megapier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piskamentu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eksesivo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espsienan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eksótiko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establesé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mes den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awanan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kousa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redukshon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piskánan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lokal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riba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ref,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p’esei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biodiversidat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e ref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tambe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baha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sushi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riolering,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wòrdu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deshasí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polushoná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asina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sofoká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koralnan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subida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temperatura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pone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blikia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(Coral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Bleaching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).</a:t>
            </a:r>
          </a:p>
          <a:p>
            <a:pPr marL="342900" indent="-342900">
              <a:buClr>
                <a:srgbClr val="1FDFF0"/>
              </a:buClr>
              <a:buFont typeface="+mj-lt"/>
              <a:buAutoNum type="arabicParenR"/>
            </a:pP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Pa medio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subida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e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nivel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pone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koralnan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keda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situá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hundu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ta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haña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ménos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600" dirty="0" err="1">
                <a:solidFill>
                  <a:schemeClr val="bg1"/>
                </a:solidFill>
                <a:ea typeface="Calibri" panose="020F0502020204030204" pitchFamily="34" charset="0"/>
              </a:rPr>
              <a:t>ménos</a:t>
            </a:r>
            <a:r>
              <a:rPr lang="nl-NL" sz="1600" dirty="0">
                <a:solidFill>
                  <a:schemeClr val="bg1"/>
                </a:solidFill>
                <a:ea typeface="Calibri" panose="020F0502020204030204" pitchFamily="34" charset="0"/>
              </a:rPr>
              <a:t> lus di solo.</a:t>
            </a:r>
          </a:p>
        </p:txBody>
      </p:sp>
    </p:spTree>
    <p:extLst>
      <p:ext uri="{BB962C8B-B14F-4D97-AF65-F5344CB8AC3E}">
        <p14:creationId xmlns:p14="http://schemas.microsoft.com/office/powerpoint/2010/main" val="117344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53755-13F5-C049-9369-57CD9095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23553" name="Rectangle 10"/>
          <p:cNvSpPr>
            <a:spLocks noChangeArrowheads="1"/>
          </p:cNvSpPr>
          <p:nvPr/>
        </p:nvSpPr>
        <p:spPr bwMode="auto">
          <a:xfrm>
            <a:off x="2946144" y="-404425"/>
            <a:ext cx="8331411" cy="2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sp>
        <p:nvSpPr>
          <p:cNvPr id="23554" name="Content Placeholder 2"/>
          <p:cNvSpPr txBox="1">
            <a:spLocks/>
          </p:cNvSpPr>
          <p:nvPr/>
        </p:nvSpPr>
        <p:spPr bwMode="auto">
          <a:xfrm>
            <a:off x="4339244" y="793139"/>
            <a:ext cx="4730110" cy="102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Heroes</a:t>
            </a:r>
            <a:endParaRPr lang="nl-NL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3141709" y="-900582"/>
            <a:ext cx="8331411" cy="22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4C3C5-9A6F-F147-9804-5050E8D7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01849" y="541139"/>
            <a:ext cx="2624289" cy="17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42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" y="447"/>
            <a:ext cx="12190410" cy="68571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29778C-D579-D748-AF3C-1738E63F1262}"/>
              </a:ext>
            </a:extLst>
          </p:cNvPr>
          <p:cNvSpPr txBox="1">
            <a:spLocks/>
          </p:cNvSpPr>
          <p:nvPr/>
        </p:nvSpPr>
        <p:spPr>
          <a:xfrm>
            <a:off x="768625" y="801107"/>
            <a:ext cx="4584771" cy="7118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Kiko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e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menasanan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pa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ref di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C771AB0-4F9C-1D47-A931-95891BBFE37A}"/>
              </a:ext>
            </a:extLst>
          </p:cNvPr>
          <p:cNvSpPr txBox="1">
            <a:spLocks/>
          </p:cNvSpPr>
          <p:nvPr/>
        </p:nvSpPr>
        <p:spPr>
          <a:xfrm>
            <a:off x="768626" y="2050193"/>
            <a:ext cx="4692550" cy="1229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Manera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bo por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mira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no ta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solamente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1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kos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pone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na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Kòrsou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i na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otro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parti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mundu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ta den mal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estado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nl-NL" sz="16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6CF4BDF-D9F8-2041-968F-26F4168AD161}"/>
              </a:ext>
            </a:extLst>
          </p:cNvPr>
          <p:cNvSpPr txBox="1">
            <a:spLocks/>
          </p:cNvSpPr>
          <p:nvPr/>
        </p:nvSpPr>
        <p:spPr>
          <a:xfrm>
            <a:off x="6034309" y="2050193"/>
            <a:ext cx="3916886" cy="1286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E ta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kombinashon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diferente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faktor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trata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400" b="1" dirty="0" err="1">
                <a:solidFill>
                  <a:schemeClr val="bg1"/>
                </a:solidFill>
                <a:ea typeface="Calibri" panose="020F0502020204030204" pitchFamily="34" charset="0"/>
              </a:rPr>
              <a:t>resolvé</a:t>
            </a:r>
            <a:r>
              <a:rPr lang="nl-NL" sz="2400" b="1" dirty="0">
                <a:solidFill>
                  <a:schemeClr val="bg1"/>
                </a:solidFill>
                <a:ea typeface="Calibri" panose="020F0502020204030204" pitchFamily="34" charset="0"/>
              </a:rPr>
              <a:t>! </a:t>
            </a:r>
          </a:p>
          <a:p>
            <a:pPr>
              <a:buClr>
                <a:srgbClr val="1FDFF0"/>
              </a:buClr>
            </a:pPr>
            <a:endParaRPr lang="nl-NL" sz="16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0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21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249D56-B50A-C84E-9F34-7A9B053C909B}"/>
              </a:ext>
            </a:extLst>
          </p:cNvPr>
          <p:cNvSpPr txBox="1">
            <a:spLocks/>
          </p:cNvSpPr>
          <p:nvPr/>
        </p:nvSpPr>
        <p:spPr>
          <a:xfrm>
            <a:off x="768626" y="586701"/>
            <a:ext cx="7555568" cy="983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Kiko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por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hasi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komo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país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Kòrsou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pa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protehá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ref di </a:t>
            </a:r>
            <a:r>
              <a:rPr lang="nl-NL" sz="32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32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18F45D-CC13-7A48-98C3-0062D8F2BF0D}"/>
              </a:ext>
            </a:extLst>
          </p:cNvPr>
          <p:cNvSpPr txBox="1">
            <a:spLocks/>
          </p:cNvSpPr>
          <p:nvPr/>
        </p:nvSpPr>
        <p:spPr>
          <a:xfrm>
            <a:off x="768626" y="1770471"/>
            <a:ext cx="7334850" cy="531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b="1" dirty="0" err="1">
                <a:solidFill>
                  <a:schemeClr val="bg1"/>
                </a:solidFill>
                <a:ea typeface="Calibri" panose="020F0502020204030204" pitchFamily="34" charset="0"/>
              </a:rPr>
              <a:t>Imaginá</a:t>
            </a:r>
            <a:r>
              <a:rPr lang="nl-NL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b="1" dirty="0">
                <a:solidFill>
                  <a:schemeClr val="bg1"/>
                </a:solidFill>
                <a:ea typeface="Calibri" panose="020F0502020204030204" pitchFamily="34" charset="0"/>
              </a:rPr>
              <a:t> abo ta </a:t>
            </a:r>
            <a:r>
              <a:rPr lang="nl-NL" b="1" dirty="0" err="1">
                <a:solidFill>
                  <a:schemeClr val="bg1"/>
                </a:solidFill>
                <a:ea typeface="Calibri" panose="020F0502020204030204" pitchFamily="34" charset="0"/>
              </a:rPr>
              <a:t>promé</a:t>
            </a:r>
            <a:r>
              <a:rPr lang="nl-NL" b="1" dirty="0">
                <a:solidFill>
                  <a:schemeClr val="bg1"/>
                </a:solidFill>
                <a:ea typeface="Calibri" panose="020F0502020204030204" pitchFamily="34" charset="0"/>
              </a:rPr>
              <a:t> minister </a:t>
            </a:r>
          </a:p>
          <a:p>
            <a:pPr>
              <a:buClr>
                <a:srgbClr val="1FDFF0"/>
              </a:buClr>
            </a:pPr>
            <a:r>
              <a:rPr lang="nl-NL" b="1" dirty="0">
                <a:solidFill>
                  <a:schemeClr val="bg1"/>
                </a:solidFill>
                <a:ea typeface="Calibri" panose="020F0502020204030204" pitchFamily="34" charset="0"/>
              </a:rPr>
              <a:t>...</a:t>
            </a:r>
          </a:p>
          <a:p>
            <a:pPr>
              <a:buClr>
                <a:srgbClr val="1FDFF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71C6D5-2C58-3740-A85B-267E66BC49CC}"/>
              </a:ext>
            </a:extLst>
          </p:cNvPr>
          <p:cNvSpPr txBox="1">
            <a:spLocks/>
          </p:cNvSpPr>
          <p:nvPr/>
        </p:nvSpPr>
        <p:spPr>
          <a:xfrm>
            <a:off x="768625" y="2516178"/>
            <a:ext cx="6193427" cy="2415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1800" b="1" dirty="0" err="1">
                <a:solidFill>
                  <a:schemeClr val="bg1"/>
                </a:solidFill>
                <a:ea typeface="Calibri" panose="020F0502020204030204" pitchFamily="34" charset="0"/>
              </a:rPr>
              <a:t>Kiko</a:t>
            </a:r>
            <a:r>
              <a:rPr lang="nl-NL" sz="1800" b="1" dirty="0">
                <a:solidFill>
                  <a:schemeClr val="bg1"/>
                </a:solidFill>
                <a:ea typeface="Calibri" panose="020F0502020204030204" pitchFamily="34" charset="0"/>
              </a:rPr>
              <a:t> abo lo </a:t>
            </a:r>
            <a:r>
              <a:rPr lang="nl-NL" sz="1800" b="1" dirty="0" err="1">
                <a:solidFill>
                  <a:schemeClr val="bg1"/>
                </a:solidFill>
                <a:ea typeface="Calibri" panose="020F0502020204030204" pitchFamily="34" charset="0"/>
              </a:rPr>
              <a:t>hasi</a:t>
            </a:r>
            <a:r>
              <a:rPr lang="nl-NL" sz="1800" b="1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sz="1800" b="1" dirty="0" err="1">
                <a:solidFill>
                  <a:schemeClr val="bg1"/>
                </a:solidFill>
                <a:ea typeface="Calibri" panose="020F0502020204030204" pitchFamily="34" charset="0"/>
              </a:rPr>
              <a:t>solushoná</a:t>
            </a:r>
            <a:r>
              <a:rPr lang="nl-NL" sz="1800" b="1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sz="1800" b="1" dirty="0" err="1">
                <a:solidFill>
                  <a:schemeClr val="bg1"/>
                </a:solidFill>
                <a:ea typeface="Calibri" panose="020F0502020204030204" pitchFamily="34" charset="0"/>
              </a:rPr>
              <a:t>siguiente</a:t>
            </a:r>
            <a:r>
              <a:rPr lang="nl-NL" sz="18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800" b="1" dirty="0" err="1">
                <a:solidFill>
                  <a:schemeClr val="bg1"/>
                </a:solidFill>
                <a:ea typeface="Calibri" panose="020F0502020204030204" pitchFamily="34" charset="0"/>
              </a:rPr>
              <a:t>problemanan</a:t>
            </a:r>
            <a:r>
              <a:rPr lang="nl-NL" sz="1800" b="1" dirty="0">
                <a:solidFill>
                  <a:schemeClr val="bg1"/>
                </a:solidFill>
                <a:ea typeface="Calibri" panose="020F0502020204030204" pitchFamily="34" charset="0"/>
              </a:rPr>
              <a:t>?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Sushi 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di riolering 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Piskamentu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eksesivo</a:t>
            </a:r>
            <a:endParaRPr lang="nl-NL" sz="20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Piskánan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eksótiko</a:t>
            </a:r>
            <a:endParaRPr lang="nl-NL" sz="20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Botonan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ankra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Barku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plataforma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kousa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schemeClr val="bg1"/>
                </a:solidFill>
                <a:ea typeface="Calibri" panose="020F0502020204030204" pitchFamily="34" charset="0"/>
              </a:rPr>
              <a:t>aksidente</a:t>
            </a:r>
            <a:r>
              <a:rPr lang="nl-NL" sz="20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E081D-0B69-6745-9244-2055EBC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22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249D56-B50A-C84E-9F34-7A9B053C909B}"/>
              </a:ext>
            </a:extLst>
          </p:cNvPr>
          <p:cNvSpPr txBox="1">
            <a:spLocks/>
          </p:cNvSpPr>
          <p:nvPr/>
        </p:nvSpPr>
        <p:spPr>
          <a:xfrm>
            <a:off x="768626" y="586701"/>
            <a:ext cx="6081061" cy="8929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Kon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por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sigui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protehá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ref di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  <a:endParaRPr lang="nl-NL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71C6D5-2C58-3740-A85B-267E66BC49CC}"/>
              </a:ext>
            </a:extLst>
          </p:cNvPr>
          <p:cNvSpPr txBox="1">
            <a:spLocks/>
          </p:cNvSpPr>
          <p:nvPr/>
        </p:nvSpPr>
        <p:spPr>
          <a:xfrm>
            <a:off x="768624" y="1696720"/>
            <a:ext cx="6014561" cy="3315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1600" b="1" dirty="0">
                <a:solidFill>
                  <a:schemeClr val="bg1"/>
                </a:solidFill>
                <a:ea typeface="Calibri" panose="020F0502020204030204" pitchFamily="34" charset="0"/>
              </a:rPr>
              <a:t>Reef </a:t>
            </a:r>
            <a:r>
              <a:rPr lang="nl-NL" sz="1600" b="1" dirty="0" err="1">
                <a:solidFill>
                  <a:schemeClr val="bg1"/>
                </a:solidFill>
                <a:ea typeface="Calibri" panose="020F0502020204030204" pitchFamily="34" charset="0"/>
              </a:rPr>
              <a:t>Protection</a:t>
            </a:r>
            <a:r>
              <a:rPr lang="nl-NL" sz="1600" b="1" dirty="0">
                <a:solidFill>
                  <a:schemeClr val="bg1"/>
                </a:solidFill>
                <a:ea typeface="Calibri" panose="020F0502020204030204" pitchFamily="34" charset="0"/>
              </a:rPr>
              <a:t> (</a:t>
            </a:r>
            <a:r>
              <a:rPr lang="nl-NL" sz="1600" b="1" dirty="0" err="1">
                <a:solidFill>
                  <a:schemeClr val="bg1"/>
                </a:solidFill>
                <a:ea typeface="Calibri" panose="020F0502020204030204" pitchFamily="34" charset="0"/>
              </a:rPr>
              <a:t>protekshon</a:t>
            </a:r>
            <a:r>
              <a:rPr lang="nl-NL" sz="1600" b="1" dirty="0">
                <a:solidFill>
                  <a:schemeClr val="bg1"/>
                </a:solidFill>
                <a:ea typeface="Calibri" panose="020F0502020204030204" pitchFamily="34" charset="0"/>
              </a:rPr>
              <a:t>)</a:t>
            </a:r>
          </a:p>
          <a:p>
            <a:pPr>
              <a:buClr>
                <a:srgbClr val="1FDFF0"/>
              </a:buClr>
            </a:pPr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" panose="020F0502020204030204" pitchFamily="34" charset="0"/>
              </a:rPr>
              <a:t>Coral </a:t>
            </a:r>
            <a:r>
              <a:rPr lang="nl-NL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Calibri" panose="020F0502020204030204" pitchFamily="34" charset="0"/>
              </a:rPr>
              <a:t>Restoration</a:t>
            </a:r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" panose="020F0502020204030204" pitchFamily="34" charset="0"/>
              </a:rPr>
              <a:t> (</a:t>
            </a:r>
            <a:r>
              <a:rPr lang="nl-NL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Calibri" panose="020F0502020204030204" pitchFamily="34" charset="0"/>
              </a:rPr>
              <a:t>restorashon</a:t>
            </a:r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Calibri" panose="020F0502020204030204" pitchFamily="34" charset="0"/>
              </a:rPr>
              <a:t>)      </a:t>
            </a:r>
          </a:p>
          <a:p>
            <a:pPr>
              <a:buClr>
                <a:srgbClr val="1FDFF0"/>
              </a:buClr>
            </a:pPr>
            <a:r>
              <a:rPr lang="nl-NL" sz="1600" b="1" dirty="0">
                <a:solidFill>
                  <a:srgbClr val="FFC000"/>
                </a:solidFill>
                <a:ea typeface="Calibri" panose="020F0502020204030204" pitchFamily="34" charset="0"/>
              </a:rPr>
              <a:t>Coral </a:t>
            </a:r>
            <a:r>
              <a:rPr lang="nl-NL" sz="1600" b="1" dirty="0" err="1">
                <a:solidFill>
                  <a:srgbClr val="FFC000"/>
                </a:solidFill>
                <a:ea typeface="Calibri" panose="020F0502020204030204" pitchFamily="34" charset="0"/>
              </a:rPr>
              <a:t>Spawning</a:t>
            </a:r>
            <a:r>
              <a:rPr lang="nl-NL" sz="1600" b="1" dirty="0">
                <a:solidFill>
                  <a:srgbClr val="FFC000"/>
                </a:solidFill>
                <a:ea typeface="Calibri" panose="020F0502020204030204" pitchFamily="34" charset="0"/>
              </a:rPr>
              <a:t> (</a:t>
            </a:r>
            <a:r>
              <a:rPr lang="nl-NL" sz="1600" b="1" dirty="0" err="1">
                <a:solidFill>
                  <a:srgbClr val="FFC000"/>
                </a:solidFill>
                <a:ea typeface="Calibri" panose="020F0502020204030204" pitchFamily="34" charset="0"/>
              </a:rPr>
              <a:t>reprodukshon</a:t>
            </a:r>
            <a:r>
              <a:rPr lang="nl-NL" sz="1600" b="1" dirty="0">
                <a:solidFill>
                  <a:srgbClr val="FFC000"/>
                </a:solidFill>
                <a:ea typeface="Calibri" panose="020F0502020204030204" pitchFamily="34" charset="0"/>
              </a:rPr>
              <a:t>)</a:t>
            </a:r>
          </a:p>
          <a:p>
            <a:pPr>
              <a:buClr>
                <a:srgbClr val="1FDFF0"/>
              </a:buClr>
            </a:pPr>
            <a:endParaRPr lang="nl-NL" sz="1800" b="1" dirty="0">
              <a:solidFill>
                <a:srgbClr val="FFC000"/>
              </a:solidFill>
              <a:ea typeface="Calibri" panose="020F050202020403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establesé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parkenan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supmarino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no mag di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piska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òf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ankra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(Reef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Protection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).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kria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pidanan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a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kibra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for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di e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kolonia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(Coral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Restoration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).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studia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(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seksual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) di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stimulá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 (Coral </a:t>
            </a:r>
            <a:r>
              <a:rPr lang="nl-NL" sz="1700" dirty="0" err="1">
                <a:solidFill>
                  <a:schemeClr val="bg1"/>
                </a:solidFill>
                <a:ea typeface="Calibri" panose="020F0502020204030204" pitchFamily="34" charset="0"/>
              </a:rPr>
              <a:t>Spawning</a:t>
            </a:r>
            <a:r>
              <a:rPr lang="nl-NL" sz="1700" dirty="0">
                <a:solidFill>
                  <a:schemeClr val="bg1"/>
                </a:solidFill>
                <a:ea typeface="Calibri" panose="020F0502020204030204" pitchFamily="34" charset="0"/>
              </a:rPr>
              <a:t>). 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endParaRPr lang="nl-NL" sz="17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E081D-0B69-6745-9244-2055EBC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5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23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249D56-B50A-C84E-9F34-7A9B053C909B}"/>
              </a:ext>
            </a:extLst>
          </p:cNvPr>
          <p:cNvSpPr txBox="1">
            <a:spLocks/>
          </p:cNvSpPr>
          <p:nvPr/>
        </p:nvSpPr>
        <p:spPr>
          <a:xfrm>
            <a:off x="768626" y="586701"/>
            <a:ext cx="7984676" cy="710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Reef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Protection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protekshon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)</a:t>
            </a:r>
            <a:endParaRPr lang="nl-NL" sz="4000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71C6D5-2C58-3740-A85B-267E66BC49CC}"/>
              </a:ext>
            </a:extLst>
          </p:cNvPr>
          <p:cNvSpPr txBox="1">
            <a:spLocks/>
          </p:cNvSpPr>
          <p:nvPr/>
        </p:nvSpPr>
        <p:spPr>
          <a:xfrm>
            <a:off x="768625" y="1494574"/>
            <a:ext cx="8117680" cy="1872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protehá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refnan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dor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pèrkurá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tin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sierto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área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boto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no mag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ankra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piskadónan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no mag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piska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E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áreanan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aki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yama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Marine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Protected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Areas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(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MPA’s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).</a:t>
            </a: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§"/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E081D-0B69-6745-9244-2055EBC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8" y="893"/>
            <a:ext cx="12190412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24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249D56-B50A-C84E-9F34-7A9B053C909B}"/>
              </a:ext>
            </a:extLst>
          </p:cNvPr>
          <p:cNvSpPr txBox="1">
            <a:spLocks/>
          </p:cNvSpPr>
          <p:nvPr/>
        </p:nvSpPr>
        <p:spPr>
          <a:xfrm>
            <a:off x="768626" y="586701"/>
            <a:ext cx="7114133" cy="59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Reef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Protection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(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protekshon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)</a:t>
            </a:r>
            <a:endParaRPr lang="nl-NL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71C6D5-2C58-3740-A85B-267E66BC49CC}"/>
              </a:ext>
            </a:extLst>
          </p:cNvPr>
          <p:cNvSpPr txBox="1">
            <a:spLocks/>
          </p:cNvSpPr>
          <p:nvPr/>
        </p:nvSpPr>
        <p:spPr>
          <a:xfrm>
            <a:off x="768626" y="1538491"/>
            <a:ext cx="5327374" cy="3557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dirty="0" err="1">
                <a:solidFill>
                  <a:schemeClr val="bg1"/>
                </a:solidFill>
                <a:ea typeface="Times New Roman" panose="02020603050405020304" pitchFamily="18" charset="0"/>
              </a:rPr>
              <a:t>Ostpùnt</a:t>
            </a:r>
            <a:r>
              <a:rPr lang="nl-NL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    	</a:t>
            </a:r>
          </a:p>
          <a:p>
            <a:r>
              <a:rPr lang="nl-NL" sz="1600" b="1" dirty="0">
                <a:solidFill>
                  <a:srgbClr val="EEA22D"/>
                </a:solidFill>
                <a:ea typeface="Times New Roman" panose="02020603050405020304" pitchFamily="18" charset="0"/>
              </a:rPr>
              <a:t>Marine </a:t>
            </a:r>
            <a:r>
              <a:rPr lang="nl-NL" sz="1600" b="1" dirty="0" err="1">
                <a:solidFill>
                  <a:srgbClr val="EEA22D"/>
                </a:solidFill>
                <a:ea typeface="Times New Roman" panose="02020603050405020304" pitchFamily="18" charset="0"/>
              </a:rPr>
              <a:t>Protected</a:t>
            </a:r>
            <a:r>
              <a:rPr lang="nl-NL" sz="1600" b="1" dirty="0">
                <a:solidFill>
                  <a:srgbClr val="EEA22D"/>
                </a:solidFill>
                <a:ea typeface="Times New Roman" panose="02020603050405020304" pitchFamily="18" charset="0"/>
              </a:rPr>
              <a:t> Area   </a:t>
            </a:r>
            <a:r>
              <a:rPr lang="nl-NL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	</a:t>
            </a:r>
          </a:p>
          <a:p>
            <a:r>
              <a:rPr lang="nl-NL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Parke</a:t>
            </a:r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nl-NL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supmarino</a:t>
            </a:r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nl-NL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protehá</a:t>
            </a:r>
            <a:endParaRPr lang="nl-NL" sz="1600" b="1" dirty="0">
              <a:solidFill>
                <a:schemeClr val="accent4">
                  <a:lumMod val="40000"/>
                  <a:lumOff val="60000"/>
                </a:schemeClr>
              </a:solidFill>
              <a:ea typeface="Times New Roman" panose="02020603050405020304" pitchFamily="18" charset="0"/>
            </a:endParaRPr>
          </a:p>
          <a:p>
            <a:endParaRPr lang="nl-NL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Serka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Ostpùnt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tin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algun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ref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masha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bunita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mes. </a:t>
            </a:r>
          </a:p>
          <a:p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Kòrsou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bai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protehá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e área aki pa medio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establesementu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un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parke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supmarino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(Marine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Protected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Area)</a:t>
            </a:r>
          </a:p>
          <a:p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Den e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parke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supmarino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aki bo no tin mag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piska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, 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boto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no tin mag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ankra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einan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tampoko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</a:p>
          <a:p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Asina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nos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ta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hasi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sigur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ku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e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no ta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sufri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daño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  <a:p>
            <a:endParaRPr lang="nl-NL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endParaRPr lang="nl-NL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E081D-0B69-6745-9244-2055EBC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59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8" y="893"/>
            <a:ext cx="12190412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25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249D56-B50A-C84E-9F34-7A9B053C909B}"/>
              </a:ext>
            </a:extLst>
          </p:cNvPr>
          <p:cNvSpPr txBox="1">
            <a:spLocks/>
          </p:cNvSpPr>
          <p:nvPr/>
        </p:nvSpPr>
        <p:spPr>
          <a:xfrm>
            <a:off x="768626" y="586701"/>
            <a:ext cx="7114133" cy="59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Reef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Protection</a:t>
            </a:r>
            <a:endParaRPr lang="nl-NL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E71C6D5-2C58-3740-A85B-267E66BC49CC}"/>
              </a:ext>
            </a:extLst>
          </p:cNvPr>
          <p:cNvSpPr txBox="1">
            <a:spLocks/>
          </p:cNvSpPr>
          <p:nvPr/>
        </p:nvSpPr>
        <p:spPr>
          <a:xfrm>
            <a:off x="768626" y="1538491"/>
            <a:ext cx="4971773" cy="2809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Oostpunt   </a:t>
            </a:r>
          </a:p>
          <a:p>
            <a:r>
              <a:rPr lang="nl-NL" sz="1600" b="1" dirty="0">
                <a:solidFill>
                  <a:srgbClr val="FFC000"/>
                </a:solidFill>
                <a:ea typeface="Times New Roman" panose="02020603050405020304" pitchFamily="18" charset="0"/>
              </a:rPr>
              <a:t>Marine </a:t>
            </a:r>
            <a:r>
              <a:rPr lang="nl-NL" sz="1600" b="1" dirty="0" err="1">
                <a:solidFill>
                  <a:srgbClr val="FFC000"/>
                </a:solidFill>
                <a:ea typeface="Times New Roman" panose="02020603050405020304" pitchFamily="18" charset="0"/>
              </a:rPr>
              <a:t>Protected</a:t>
            </a:r>
            <a:r>
              <a:rPr lang="nl-NL" sz="1600" b="1" dirty="0">
                <a:solidFill>
                  <a:srgbClr val="FFC000"/>
                </a:solidFill>
                <a:ea typeface="Times New Roman" panose="02020603050405020304" pitchFamily="18" charset="0"/>
              </a:rPr>
              <a:t> Area   </a:t>
            </a:r>
          </a:p>
          <a:p>
            <a:r>
              <a:rPr lang="nl-NL" sz="1600" b="1" dirty="0">
                <a:solidFill>
                  <a:schemeClr val="accent4">
                    <a:lumMod val="40000"/>
                    <a:lumOff val="60000"/>
                  </a:schemeClr>
                </a:solidFill>
                <a:ea typeface="Times New Roman" panose="02020603050405020304" pitchFamily="18" charset="0"/>
              </a:rPr>
              <a:t>Beschermd onderwaterpark</a:t>
            </a:r>
          </a:p>
          <a:p>
            <a:endParaRPr lang="nl-NL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Piskánan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chikitu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lo tin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un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ambiente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sigur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kaminda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nan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por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krese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bira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adulto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kual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e ref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mester di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dje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pa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keda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un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sistema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ekológiko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ea typeface="Times New Roman" panose="02020603050405020304" pitchFamily="18" charset="0"/>
              </a:rPr>
              <a:t>salú</a:t>
            </a:r>
            <a:r>
              <a:rPr lang="nl-NL" sz="1600" dirty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</a:p>
          <a:p>
            <a:endParaRPr lang="nl-NL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0E081D-0B69-6745-9244-2055EBC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81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94B930-282E-0B47-825D-D2A47E69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09009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478649"/>
            <a:ext cx="9250017" cy="676620"/>
          </a:xfrm>
          <a:effectLst>
            <a:outerShdw blurRad="197447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Coral </a:t>
            </a:r>
            <a:r>
              <a:rPr lang="nl-NL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nl-NL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restorashon</a:t>
            </a:r>
            <a:r>
              <a:rPr lang="nl-NL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39376C0-BE32-BC4C-A730-2A4F92EC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98" y="-290249"/>
            <a:ext cx="3184345" cy="180870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5582D0-AC68-D94C-99D9-67DC88CE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43" y="4879731"/>
            <a:ext cx="2637692" cy="1978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BB0D30-5E4B-1E46-8129-9F27E69C51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4C3CAF-7804-E74F-AB61-B117EA620B4C}"/>
              </a:ext>
            </a:extLst>
          </p:cNvPr>
          <p:cNvSpPr/>
          <p:nvPr/>
        </p:nvSpPr>
        <p:spPr>
          <a:xfrm>
            <a:off x="768625" y="1331938"/>
            <a:ext cx="488403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Meskos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mata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tambe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reprodusí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forma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aseksual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Ora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pida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kibra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koriente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hib’é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otro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pida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sigui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Hende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kolektá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pidanan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kibra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hiba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na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lugá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sigur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Einan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sigui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bira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kolonia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nobo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ambiente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protehá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yama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b="1" dirty="0">
                <a:solidFill>
                  <a:srgbClr val="FFC000"/>
                </a:solidFill>
                <a:ea typeface="Calibri" panose="020F0502020204030204" pitchFamily="34" charset="0"/>
              </a:rPr>
              <a:t>Coral </a:t>
            </a:r>
            <a:r>
              <a:rPr lang="nl-NL" b="1" dirty="0" err="1">
                <a:solidFill>
                  <a:srgbClr val="FFC000"/>
                </a:solidFill>
                <a:ea typeface="Calibri" panose="020F0502020204030204" pitchFamily="34" charset="0"/>
              </a:rPr>
              <a:t>Restoration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98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94B930-282E-0B47-825D-D2A47E69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09009"/>
            <a:ext cx="12192000" cy="81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478649"/>
            <a:ext cx="9250017" cy="676620"/>
          </a:xfrm>
          <a:effectLst>
            <a:outerShdw blurRad="197447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Coral 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Restoration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restorashon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)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39376C0-BE32-BC4C-A730-2A4F92EC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798" y="-290249"/>
            <a:ext cx="3184345" cy="180870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5582D0-AC68-D94C-99D9-67DC88CE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43" y="4879731"/>
            <a:ext cx="2637692" cy="1978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BB0D30-5E4B-1E46-8129-9F27E69C51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94C3CAF-7804-E74F-AB61-B117EA620B4C}"/>
              </a:ext>
            </a:extLst>
          </p:cNvPr>
          <p:cNvSpPr/>
          <p:nvPr/>
        </p:nvSpPr>
        <p:spPr>
          <a:xfrm>
            <a:off x="768625" y="1331938"/>
            <a:ext cx="4717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Asina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kria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nobo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áreanan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ref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dañá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Na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Kòrsou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ya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kaba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pasando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na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diferente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lugá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bunita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refnan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atraé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hopi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turista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Hotèl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skolnan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sambuyá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turistanan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keda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gosa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disfrutá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p’esei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mas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hotèl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skol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sambuyá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partisipá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proyektonan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restorashon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via di Coral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Restoration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Foundation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1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BE8E89-07BC-2742-83AD-46F2E5C4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172"/>
            <a:ext cx="12192000" cy="643546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71902C6-9DF7-2C4C-BB6C-5D02566D4B79}"/>
              </a:ext>
            </a:extLst>
          </p:cNvPr>
          <p:cNvSpPr txBox="1">
            <a:spLocks/>
          </p:cNvSpPr>
          <p:nvPr/>
        </p:nvSpPr>
        <p:spPr>
          <a:xfrm>
            <a:off x="2394226" y="6375342"/>
            <a:ext cx="6924342" cy="482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1700" dirty="0">
                <a:ea typeface="Arial" panose="020B0604020202020204" pitchFamily="34" charset="0"/>
              </a:rPr>
              <a:t>Den e </a:t>
            </a:r>
            <a:r>
              <a:rPr lang="nl-NL" sz="1700" dirty="0" err="1">
                <a:ea typeface="Arial" panose="020B0604020202020204" pitchFamily="34" charset="0"/>
              </a:rPr>
              <a:t>vidio</a:t>
            </a:r>
            <a:r>
              <a:rPr lang="nl-NL" sz="1700" dirty="0">
                <a:ea typeface="Arial" panose="020B0604020202020204" pitchFamily="34" charset="0"/>
              </a:rPr>
              <a:t> aki bo por </a:t>
            </a:r>
            <a:r>
              <a:rPr lang="nl-NL" sz="1700" dirty="0" err="1">
                <a:ea typeface="Arial" panose="020B0604020202020204" pitchFamily="34" charset="0"/>
              </a:rPr>
              <a:t>mira</a:t>
            </a:r>
            <a:r>
              <a:rPr lang="nl-NL" sz="1700" dirty="0">
                <a:ea typeface="Arial" panose="020B0604020202020204" pitchFamily="34" charset="0"/>
              </a:rPr>
              <a:t> kon </a:t>
            </a:r>
            <a:r>
              <a:rPr lang="nl-NL" sz="1700" dirty="0" err="1">
                <a:ea typeface="Arial" panose="020B0604020202020204" pitchFamily="34" charset="0"/>
              </a:rPr>
              <a:t>sambuyadónan</a:t>
            </a:r>
            <a:r>
              <a:rPr lang="nl-NL" sz="1700" dirty="0">
                <a:ea typeface="Arial" panose="020B0604020202020204" pitchFamily="34" charset="0"/>
              </a:rPr>
              <a:t> di Coral </a:t>
            </a:r>
            <a:r>
              <a:rPr lang="nl-NL" sz="1700" dirty="0" err="1">
                <a:ea typeface="Arial" panose="020B0604020202020204" pitchFamily="34" charset="0"/>
              </a:rPr>
              <a:t>Restoration</a:t>
            </a:r>
            <a:r>
              <a:rPr lang="nl-NL" sz="1700" dirty="0">
                <a:ea typeface="Arial" panose="020B0604020202020204" pitchFamily="34" charset="0"/>
              </a:rPr>
              <a:t> Foundation na </a:t>
            </a:r>
            <a:r>
              <a:rPr lang="nl-NL" sz="1700" dirty="0" err="1">
                <a:ea typeface="Arial" panose="020B0604020202020204" pitchFamily="34" charset="0"/>
              </a:rPr>
              <a:t>Kòrsou</a:t>
            </a:r>
            <a:r>
              <a:rPr lang="nl-NL" sz="1700" dirty="0">
                <a:ea typeface="Arial" panose="020B0604020202020204" pitchFamily="34" charset="0"/>
              </a:rPr>
              <a:t> ta </a:t>
            </a:r>
            <a:r>
              <a:rPr lang="nl-NL" sz="1700" dirty="0" err="1">
                <a:ea typeface="Arial" panose="020B0604020202020204" pitchFamily="34" charset="0"/>
              </a:rPr>
              <a:t>trahando</a:t>
            </a:r>
            <a:r>
              <a:rPr lang="nl-NL" sz="1700" dirty="0">
                <a:ea typeface="Arial" panose="020B0604020202020204" pitchFamily="34" charset="0"/>
              </a:rPr>
              <a:t>.</a:t>
            </a:r>
            <a:endParaRPr lang="nl-NL" sz="17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4D945C8-3C87-A741-953F-BC77EB3AC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87361"/>
            <a:ext cx="12192000" cy="541639"/>
          </a:xfrm>
          <a:solidFill>
            <a:schemeClr val="tx1">
              <a:alpha val="45000"/>
            </a:schemeClr>
          </a:solidFill>
        </p:spPr>
        <p:txBody>
          <a:bodyPr/>
          <a:lstStyle/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nl-NL" sz="25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https://www.youtube.com/watch?v=7TxV3QNipAw</a:t>
            </a:r>
            <a:endParaRPr lang="nl-NL" sz="2500" u="sng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92563025-863E-3D46-A467-24558097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98" y="-290249"/>
            <a:ext cx="3184345" cy="180870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5677410-142F-AB43-932E-738A28891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143" y="4879731"/>
            <a:ext cx="2637692" cy="1978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AA6276-CDC6-474F-A7D0-7E07AA9281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A50D2F-8D0E-1241-B9D7-2494787A045D}"/>
              </a:ext>
            </a:extLst>
          </p:cNvPr>
          <p:cNvSpPr/>
          <p:nvPr/>
        </p:nvSpPr>
        <p:spPr>
          <a:xfrm>
            <a:off x="250207" y="123371"/>
            <a:ext cx="8927043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kologá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pidanan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kachu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biná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kachu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grandi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struktura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speshal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bou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awa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struktura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aki ta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situá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ambiente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sigur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serka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hotèl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Baoase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i aki den e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pidanan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sigui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bira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grandi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 </a:t>
            </a:r>
            <a:endParaRPr lang="nl-NL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9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3A88A-FC7F-DF47-AFA1-74984F9F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" y="-128016"/>
            <a:ext cx="12190413" cy="6986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7"/>
            <a:ext cx="8425251" cy="539547"/>
          </a:xfrm>
        </p:spPr>
        <p:txBody>
          <a:bodyPr>
            <a:noAutofit/>
          </a:bodyPr>
          <a:lstStyle/>
          <a:p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Coral 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Spawning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reprodukshon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)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F4CDC-2972-3448-8E3F-BEC904F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24527E-0E48-3646-9224-839A3DC755A2}"/>
              </a:ext>
            </a:extLst>
          </p:cNvPr>
          <p:cNvSpPr/>
          <p:nvPr/>
        </p:nvSpPr>
        <p:spPr>
          <a:xfrm>
            <a:off x="768625" y="1509359"/>
            <a:ext cx="53273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Si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protehá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refnan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tene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salú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ta importante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tambe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reprodusí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forma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seksual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Meskos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kaso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hende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mester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sèlnan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: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spèrma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webu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seksual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pone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populashon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salú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hopi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variedat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genétiko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desaroyá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1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5B7A6-8C2F-F74E-BD72-99BA6EB5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" y="447"/>
            <a:ext cx="12190410" cy="68571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6015E2-C13E-794D-BB7D-2C75D8BF828C}"/>
                  </a:ext>
                </a:extLst>
              </p14:cNvPr>
              <p14:cNvContentPartPr/>
              <p14:nvPr/>
            </p14:nvContentPartPr>
            <p14:xfrm>
              <a:off x="3976749" y="9770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6015E2-C13E-794D-BB7D-2C75D8BF82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7749" y="968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9DB8665-A23E-2B42-9584-32FD4F879B32}"/>
                  </a:ext>
                </a:extLst>
              </p14:cNvPr>
              <p14:cNvContentPartPr/>
              <p14:nvPr/>
            </p14:nvContentPartPr>
            <p14:xfrm>
              <a:off x="5143869" y="75852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9DB8665-A23E-2B42-9584-32FD4F879B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4869" y="74952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49B74EF7-739B-204D-BD3F-B679861059AF}"/>
              </a:ext>
            </a:extLst>
          </p:cNvPr>
          <p:cNvSpPr txBox="1">
            <a:spLocks/>
          </p:cNvSpPr>
          <p:nvPr/>
        </p:nvSpPr>
        <p:spPr>
          <a:xfrm>
            <a:off x="768625" y="540213"/>
            <a:ext cx="9250017" cy="6766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l"/>
            <a:r>
              <a:rPr lang="nl-NL" sz="4000" b="1" dirty="0" err="1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Esaki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bo a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siña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despues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lès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65935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4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D809C16-BADF-B94B-9866-47114CC467EC}"/>
              </a:ext>
            </a:extLst>
          </p:cNvPr>
          <p:cNvSpPr txBox="1">
            <a:spLocks/>
          </p:cNvSpPr>
          <p:nvPr/>
        </p:nvSpPr>
        <p:spPr>
          <a:xfrm>
            <a:off x="768626" y="1524945"/>
            <a:ext cx="9250016" cy="21886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lvl="1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lvl="2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800" lvl="3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86000" lvl="4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43200" lvl="5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  <a:tabLst>
                <a:tab pos="228600" algn="l"/>
              </a:tabLst>
            </a:pP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Kiko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menasanan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mas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grave ta pa e ref di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15000"/>
              </a:lnSpc>
              <a:buNone/>
              <a:tabLst>
                <a:tab pos="228600" algn="l"/>
              </a:tabLst>
            </a:pP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Kon bo por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protehá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buNone/>
              <a:tabLst>
                <a:tab pos="228600" algn="l"/>
              </a:tabLst>
            </a:pP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Kon bo por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disfrutá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di e ref di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Times New Roman" panose="02020603050405020304" pitchFamily="18" charset="0"/>
              </a:rPr>
              <a:t>manera</a:t>
            </a:r>
            <a:r>
              <a:rPr lang="nl-NL" dirty="0">
                <a:solidFill>
                  <a:schemeClr val="bg1"/>
                </a:solidFill>
                <a:ea typeface="Times New Roman" panose="02020603050405020304" pitchFamily="18" charset="0"/>
              </a:rPr>
              <a:t> responsabel.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18042-4E15-0048-9D56-02B9F839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83489" y="5881816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2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3A88A-FC7F-DF47-AFA1-74984F9F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" y="-128016"/>
            <a:ext cx="12190413" cy="6986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7"/>
            <a:ext cx="8342124" cy="556173"/>
          </a:xfrm>
        </p:spPr>
        <p:txBody>
          <a:bodyPr>
            <a:noAutofit/>
          </a:bodyPr>
          <a:lstStyle/>
          <a:p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Coral 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Spawning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reprodukshon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)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F4CDC-2972-3448-8E3F-BEC904F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24527E-0E48-3646-9224-839A3DC755A2}"/>
              </a:ext>
            </a:extLst>
          </p:cNvPr>
          <p:cNvSpPr/>
          <p:nvPr/>
        </p:nvSpPr>
        <p:spPr>
          <a:xfrm>
            <a:off x="768625" y="1509358"/>
            <a:ext cx="515003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sz="2800" b="1" dirty="0">
                <a:solidFill>
                  <a:schemeClr val="bg1"/>
                </a:solidFill>
                <a:ea typeface="Calibri" panose="020F0502020204030204" pitchFamily="34" charset="0"/>
              </a:rPr>
              <a:t>Den </a:t>
            </a:r>
            <a:r>
              <a:rPr lang="nl-NL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laboratorio</a:t>
            </a:r>
            <a:r>
              <a:rPr lang="nl-NL" sz="2800" b="1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800" b="1" dirty="0">
                <a:solidFill>
                  <a:srgbClr val="EEA22D"/>
                </a:solidFill>
                <a:ea typeface="Calibri" panose="020F0502020204030204" pitchFamily="34" charset="0"/>
              </a:rPr>
              <a:t>&gt;</a:t>
            </a:r>
            <a:r>
              <a:rPr lang="nl-NL" sz="2800" b="1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sz="2800" b="1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endParaRPr lang="nl-NL" b="1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Sèlnan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reprodukshon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koral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 </a:t>
            </a:r>
          </a:p>
          <a:p>
            <a:pPr>
              <a:buClr>
                <a:srgbClr val="FFC000"/>
              </a:buClr>
            </a:pPr>
            <a:r>
              <a:rPr lang="nl-NL" b="1" dirty="0" err="1">
                <a:solidFill>
                  <a:schemeClr val="accent4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Larvanan</a:t>
            </a:r>
            <a:r>
              <a:rPr lang="nl-NL" b="1" dirty="0">
                <a:solidFill>
                  <a:schemeClr val="accent4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accent4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koral</a:t>
            </a:r>
            <a:r>
              <a:rPr lang="nl-NL" b="1" dirty="0">
                <a:solidFill>
                  <a:schemeClr val="accent4">
                    <a:lumMod val="60000"/>
                    <a:lumOff val="40000"/>
                  </a:schemeClr>
                </a:solidFill>
                <a:ea typeface="Calibri" panose="020F0502020204030204" pitchFamily="34" charset="0"/>
              </a:rPr>
              <a:t> </a:t>
            </a:r>
          </a:p>
          <a:p>
            <a:pPr>
              <a:buClr>
                <a:srgbClr val="FFC000"/>
              </a:buClr>
            </a:pP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Polipnan</a:t>
            </a:r>
            <a:r>
              <a:rPr lang="nl-NL" b="1" dirty="0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accent4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koral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b="1" dirty="0" err="1">
                <a:solidFill>
                  <a:srgbClr val="EEA22D"/>
                </a:solidFill>
                <a:ea typeface="Calibri" panose="020F0502020204030204" pitchFamily="34" charset="0"/>
              </a:rPr>
              <a:t>Kolonianan</a:t>
            </a:r>
            <a:r>
              <a:rPr lang="nl-NL" b="1" dirty="0">
                <a:solidFill>
                  <a:srgbClr val="EEA22D"/>
                </a:solidFill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rgbClr val="EEA22D"/>
                </a:solidFill>
                <a:ea typeface="Calibri" panose="020F0502020204030204" pitchFamily="34" charset="0"/>
              </a:rPr>
              <a:t>koral</a:t>
            </a:r>
            <a:endParaRPr lang="nl-NL" b="1" dirty="0">
              <a:solidFill>
                <a:srgbClr val="EEA22D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laboratorionan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Carmabi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Secore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sientífikonan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studiando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seksual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  <a:endParaRPr lang="nl-NL" b="1" dirty="0">
              <a:solidFill>
                <a:schemeClr val="accent4">
                  <a:lumMod val="20000"/>
                  <a:lumOff val="80000"/>
                </a:schemeClr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28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3A88A-FC7F-DF47-AFA1-74984F9F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" y="-128016"/>
            <a:ext cx="12190413" cy="6986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757238"/>
            <a:ext cx="8466815" cy="572798"/>
          </a:xfrm>
        </p:spPr>
        <p:txBody>
          <a:bodyPr>
            <a:noAutofit/>
          </a:bodyPr>
          <a:lstStyle/>
          <a:p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Coral 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Spawning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 (</a:t>
            </a:r>
            <a:r>
              <a:rPr lang="nl-NL" sz="4000" b="1" dirty="0" err="1">
                <a:solidFill>
                  <a:schemeClr val="bg1"/>
                </a:solidFill>
                <a:ea typeface="Arial" panose="020B0604020202020204" pitchFamily="34" charset="0"/>
              </a:rPr>
              <a:t>reprodukshon</a:t>
            </a:r>
            <a:r>
              <a:rPr lang="nl-NL" sz="4000" b="1" dirty="0">
                <a:solidFill>
                  <a:schemeClr val="bg1"/>
                </a:solidFill>
                <a:ea typeface="Arial" panose="020B0604020202020204" pitchFamily="34" charset="0"/>
              </a:rPr>
              <a:t>)</a:t>
            </a:r>
            <a:endParaRPr lang="nl-NL" sz="4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F4CDC-2972-3448-8E3F-BEC904FC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24527E-0E48-3646-9224-839A3DC755A2}"/>
              </a:ext>
            </a:extLst>
          </p:cNvPr>
          <p:cNvSpPr/>
          <p:nvPr/>
        </p:nvSpPr>
        <p:spPr>
          <a:xfrm>
            <a:off x="768625" y="1692239"/>
            <a:ext cx="49634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fangu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sèlnan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hiba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esakinan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laboratorio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kria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sèlnan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aki, pa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desaroyá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larvanan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nobo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Despues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larvanan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sigui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bira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polipnan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Finalmente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debolbé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polipnan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bèk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kaminda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sigui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krese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i forma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kolonianan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nobo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693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F3A88A-FC7F-DF47-AFA1-74984F9F3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3" y="-116378"/>
            <a:ext cx="12190413" cy="7032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0342" y="757237"/>
            <a:ext cx="8348079" cy="752121"/>
          </a:xfrm>
        </p:spPr>
        <p:txBody>
          <a:bodyPr>
            <a:no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Wat gebeurt er in een koralenlaboratorium?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F4CDC-2972-3448-8E3F-BEC904FC2C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7474" y="5577688"/>
            <a:ext cx="1326828" cy="884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24527E-0E48-3646-9224-839A3DC755A2}"/>
              </a:ext>
            </a:extLst>
          </p:cNvPr>
          <p:cNvSpPr/>
          <p:nvPr/>
        </p:nvSpPr>
        <p:spPr>
          <a:xfrm>
            <a:off x="303113" y="1756319"/>
            <a:ext cx="4892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Den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vidio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aki bo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mira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kon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sientífikonan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fangu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sèlnan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reprodukshon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un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saku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speshal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hiba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pa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laboratorio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  <a:p>
            <a:pPr>
              <a:buClr>
                <a:srgbClr val="FFC000"/>
              </a:buClr>
            </a:pPr>
            <a:endParaRPr lang="nl-NL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buClr>
                <a:srgbClr val="FFC00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Akinan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bo por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mira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kon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sientífikonan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kria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larvanan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den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laboratorio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7" name="video coral spawning">
            <a:hlinkClick r:id="" action="ppaction://media"/>
            <a:extLst>
              <a:ext uri="{FF2B5EF4-FFF2-40B4-BE49-F238E27FC236}">
                <a16:creationId xmlns:a16="http://schemas.microsoft.com/office/drawing/2014/main" id="{E5B148CB-E308-4748-B8D2-60985A6C3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4152" y="1915542"/>
            <a:ext cx="5984269" cy="44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33</a:t>
            </a:fld>
            <a:endParaRPr lang="nl-NL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7" y="1489117"/>
            <a:ext cx="3990856" cy="1352917"/>
          </a:xfrm>
        </p:spPr>
        <p:txBody>
          <a:bodyPr>
            <a:noAutofit/>
          </a:bodyPr>
          <a:lstStyle/>
          <a:p>
            <a:pPr algn="l"/>
            <a:r>
              <a:rPr lang="en-US" sz="3400" b="1" dirty="0">
                <a:solidFill>
                  <a:schemeClr val="bg1"/>
                </a:solidFill>
              </a:rPr>
              <a:t>Abo ta </a:t>
            </a:r>
            <a:r>
              <a:rPr lang="en-US" sz="3400" b="1" dirty="0" err="1">
                <a:solidFill>
                  <a:schemeClr val="bg1"/>
                </a:solidFill>
              </a:rPr>
              <a:t>disfrutá</a:t>
            </a:r>
            <a:r>
              <a:rPr lang="en-US" sz="3400" b="1" dirty="0">
                <a:solidFill>
                  <a:schemeClr val="bg1"/>
                </a:solidFill>
              </a:rPr>
              <a:t> di e ref di </a:t>
            </a:r>
            <a:r>
              <a:rPr lang="en-US" sz="3400" b="1" dirty="0" err="1">
                <a:solidFill>
                  <a:schemeClr val="bg1"/>
                </a:solidFill>
              </a:rPr>
              <a:t>koral</a:t>
            </a:r>
            <a:r>
              <a:rPr lang="en-US" sz="3400" b="1" dirty="0">
                <a:solidFill>
                  <a:schemeClr val="bg1"/>
                </a:solidFill>
              </a:rPr>
              <a:t>?</a:t>
            </a:r>
            <a:endParaRPr lang="nl-NL" sz="3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A101D-1E8D-466F-9087-CFD0B54099DB}"/>
              </a:ext>
            </a:extLst>
          </p:cNvPr>
          <p:cNvSpPr txBox="1"/>
          <p:nvPr/>
        </p:nvSpPr>
        <p:spPr>
          <a:xfrm>
            <a:off x="370937" y="3073262"/>
            <a:ext cx="48577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Kiko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snòrkel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ref di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07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Coral Song.mp4" descr="The Coral Song.mp4">
            <a:hlinkClick r:id="" action="ppaction://media"/>
            <a:extLst>
              <a:ext uri="{FF2B5EF4-FFF2-40B4-BE49-F238E27FC236}">
                <a16:creationId xmlns:a16="http://schemas.microsoft.com/office/drawing/2014/main" id="{30D0E192-B0AF-2148-B415-2EA360D2A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7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9CFFA-118B-46BF-BBAC-FDC91E54A8F2}"/>
              </a:ext>
            </a:extLst>
          </p:cNvPr>
          <p:cNvSpPr txBox="1"/>
          <p:nvPr/>
        </p:nvSpPr>
        <p:spPr>
          <a:xfrm>
            <a:off x="3824824" y="994269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90FA5-B942-8F48-A80F-A8B930862E96}"/>
              </a:ext>
            </a:extLst>
          </p:cNvPr>
          <p:cNvSpPr/>
          <p:nvPr/>
        </p:nvSpPr>
        <p:spPr>
          <a:xfrm>
            <a:off x="0" y="198441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A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yega</a:t>
            </a:r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tempu</a:t>
            </a:r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 pa e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kantika</a:t>
            </a:r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 di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koral</a:t>
            </a:r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...</a:t>
            </a:r>
            <a:endParaRPr lang="nl-NL" sz="4000" dirty="0">
              <a:solidFill>
                <a:srgbClr val="EEA2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97FCF3-58A1-9E4C-91D0-6DAEA290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83489" y="5881816"/>
            <a:ext cx="1326828" cy="8845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32F5AD-651C-E141-AD3A-171A332814CF}"/>
              </a:ext>
            </a:extLst>
          </p:cNvPr>
          <p:cNvSpPr txBox="1">
            <a:spLocks/>
          </p:cNvSpPr>
          <p:nvPr/>
        </p:nvSpPr>
        <p:spPr>
          <a:xfrm>
            <a:off x="768625" y="418927"/>
            <a:ext cx="9346531" cy="905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E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kantika</a:t>
            </a:r>
            <a:r>
              <a:rPr lang="nl-NL" sz="4000" b="1" dirty="0">
                <a:solidFill>
                  <a:srgbClr val="EEA22D"/>
                </a:solidFill>
                <a:ea typeface="Arial" panose="020B0604020202020204" pitchFamily="34" charset="0"/>
              </a:rPr>
              <a:t> di </a:t>
            </a:r>
            <a:r>
              <a:rPr lang="nl-NL" sz="4000" b="1" dirty="0" err="1">
                <a:solidFill>
                  <a:srgbClr val="EEA22D"/>
                </a:solidFill>
                <a:ea typeface="Arial" panose="020B0604020202020204" pitchFamily="34" charset="0"/>
              </a:rPr>
              <a:t>koral</a:t>
            </a:r>
            <a:endParaRPr lang="nl-NL" dirty="0">
              <a:solidFill>
                <a:srgbClr val="EEA22D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9C9BF2F-5B81-BF48-AAEC-A85FD8AF5F3E}"/>
              </a:ext>
            </a:extLst>
          </p:cNvPr>
          <p:cNvSpPr txBox="1">
            <a:spLocks/>
          </p:cNvSpPr>
          <p:nvPr/>
        </p:nvSpPr>
        <p:spPr>
          <a:xfrm>
            <a:off x="768627" y="1741970"/>
            <a:ext cx="10741690" cy="3912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 b="1" dirty="0" err="1">
                <a:solidFill>
                  <a:srgbClr val="000000"/>
                </a:solidFill>
                <a:ea typeface="Arial" panose="020B0604020202020204" pitchFamily="34" charset="0"/>
              </a:rPr>
              <a:t>Instrukshon</a:t>
            </a:r>
            <a:r>
              <a:rPr lang="en-US" sz="2200" b="1" dirty="0">
                <a:solidFill>
                  <a:srgbClr val="000000"/>
                </a:solidFill>
                <a:ea typeface="Arial" panose="020B0604020202020204" pitchFamily="34" charset="0"/>
              </a:rPr>
              <a:t> pa </a:t>
            </a:r>
            <a:r>
              <a:rPr lang="en-US" sz="2200" b="1" dirty="0" err="1">
                <a:solidFill>
                  <a:srgbClr val="000000"/>
                </a:solidFill>
                <a:ea typeface="Arial" panose="020B0604020202020204" pitchFamily="34" charset="0"/>
              </a:rPr>
              <a:t>dosente</a:t>
            </a:r>
            <a:endParaRPr lang="en-US" sz="2200" b="1" dirty="0">
              <a:solidFill>
                <a:srgbClr val="000000"/>
              </a:solidFill>
              <a:ea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Laga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muchanan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forma duo 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laga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skucha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na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ingles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aki bon.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Duna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tarea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skucha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ku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mester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deliberá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despues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di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Tarea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skucha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pa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muchanan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Over di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kiko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bai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Kiko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kontabu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tokante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koral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Kiko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bo no mester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hasi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si bo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ke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protehá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koral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Despues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di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laga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muchanan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deliberá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kontestanan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huntu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pa 10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minüt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máksimo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Diskutí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tarea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i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kontestanan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klasikal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, i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toka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biaha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mas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Bo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tambe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por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puntra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muchanan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pa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skirbi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un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èkstra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kuplèt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pa e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kantika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na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papiamentu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òf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700" dirty="0" err="1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hulandes</a:t>
            </a:r>
            <a:r>
              <a:rPr lang="nl-NL" sz="17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lnSpc>
                <a:spcPct val="100000"/>
              </a:lnSpc>
              <a:buClr>
                <a:srgbClr val="EEA22D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nl-NL" sz="1700" dirty="0">
              <a:solidFill>
                <a:srgbClr val="00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7871B-BC98-C64B-80F1-5AF9B131408C}"/>
              </a:ext>
            </a:extLst>
          </p:cNvPr>
          <p:cNvSpPr txBox="1"/>
          <p:nvPr/>
        </p:nvSpPr>
        <p:spPr>
          <a:xfrm>
            <a:off x="9490841" y="1015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90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F90947-ECC8-A941-8E69-722922FF9C4E}"/>
              </a:ext>
            </a:extLst>
          </p:cNvPr>
          <p:cNvSpPr txBox="1"/>
          <p:nvPr/>
        </p:nvSpPr>
        <p:spPr>
          <a:xfrm>
            <a:off x="1390806" y="3504906"/>
            <a:ext cx="663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òf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sushi den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543E36-392F-F841-A410-CF5BF708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26063" y="2091558"/>
            <a:ext cx="3641834" cy="3641834"/>
          </a:xfrm>
          <a:prstGeom prst="rect">
            <a:avLst/>
          </a:prstGeom>
          <a:effectLst>
            <a:outerShdw blurRad="149862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638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46EEC-3B47-C14F-9E1C-FE9074FCA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76" y="1187669"/>
            <a:ext cx="3641834" cy="3641834"/>
          </a:xfrm>
          <a:prstGeom prst="rect">
            <a:avLst/>
          </a:prstGeom>
          <a:effectLst>
            <a:outerShdw blurRad="149862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45B34E-F205-0F46-AA59-B785AFFE8819}"/>
              </a:ext>
            </a:extLst>
          </p:cNvPr>
          <p:cNvSpPr txBox="1"/>
          <p:nvPr/>
        </p:nvSpPr>
        <p:spPr>
          <a:xfrm>
            <a:off x="3161416" y="5008585"/>
            <a:ext cx="663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òf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sushi den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495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045E7-0D11-3343-86A2-5A37936283E7}"/>
              </a:ext>
            </a:extLst>
          </p:cNvPr>
          <p:cNvSpPr txBox="1"/>
          <p:nvPr/>
        </p:nvSpPr>
        <p:spPr>
          <a:xfrm>
            <a:off x="-1" y="2306727"/>
            <a:ext cx="12190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hopi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daño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8002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AB0FAC-C25F-A048-896C-36B7C8DE719E}"/>
              </a:ext>
            </a:extLst>
          </p:cNvPr>
          <p:cNvSpPr txBox="1"/>
          <p:nvPr/>
        </p:nvSpPr>
        <p:spPr>
          <a:xfrm>
            <a:off x="525517" y="535863"/>
            <a:ext cx="79285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kapa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fini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parti mas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haltu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e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konsistí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polipnan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bibu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chikititu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bg1"/>
              </a:solidFill>
              <a:effectLst>
                <a:outerShdw blurRad="156166" dist="38100" dir="2700000" algn="tl" rotWithShape="0">
                  <a:prstClr val="black">
                    <a:alpha val="2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mishi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polipnan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aki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nan ta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plècha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fásil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bg1"/>
              </a:solidFill>
              <a:effectLst>
                <a:outerShdw blurRad="156166" dist="38100" dir="2700000" algn="tl" rotWithShape="0">
                  <a:prstClr val="black">
                    <a:alpha val="2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tapa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sofoká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polipnan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sushi nan lo muri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tambi</a:t>
            </a:r>
            <a:r>
              <a:rPr lang="en-US" sz="2200" dirty="0">
                <a:solidFill>
                  <a:schemeClr val="bg1"/>
                </a:solidFill>
                <a:effectLst>
                  <a:outerShdw blurRad="156166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651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F720473-E5A6-2444-9185-ECE9812ED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15115" y="-1"/>
            <a:ext cx="16105481" cy="9059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4C3AB-855C-B040-98B7-1BC1DF151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5" y="366823"/>
            <a:ext cx="9250017" cy="676620"/>
          </a:xfrm>
        </p:spPr>
        <p:txBody>
          <a:bodyPr>
            <a:normAutofit/>
          </a:bodyPr>
          <a:lstStyle/>
          <a:p>
            <a:r>
              <a:rPr lang="nl-NL" sz="4000" b="1" dirty="0" err="1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Esaki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e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èkstranan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lès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54342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C9E28-2B26-B94C-ABAB-667206868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351555"/>
            <a:ext cx="8616443" cy="2871309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15000"/>
              </a:lnSpc>
              <a:buFont typeface="+mj-lt"/>
              <a:buAutoNum type="arabicParenR"/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Un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kantika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  <a:p>
            <a:pPr marL="514350" lvl="0" indent="-514350">
              <a:lnSpc>
                <a:spcPct val="115000"/>
              </a:lnSpc>
              <a:buFont typeface="+mj-lt"/>
              <a:buAutoNum type="arabicParenR"/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Un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mindmap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  <a:p>
            <a:pPr marL="514350" lvl="0" indent="-514350">
              <a:lnSpc>
                <a:spcPct val="115000"/>
              </a:lnSpc>
              <a:buFont typeface="+mj-lt"/>
              <a:buAutoNum type="arabicParenR"/>
              <a:tabLst>
                <a:tab pos="228600" algn="l"/>
              </a:tabLs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Un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kwes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chemeClr val="bg1"/>
                </a:solidFill>
                <a:ea typeface="Times New Roman" panose="02020603050405020304" pitchFamily="18" charset="0"/>
              </a:rPr>
              <a:t>koral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1A09DF-B228-0F4F-A56C-8F6F4A6C53C2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CF2A08-2F30-4E48-8B18-D66A1874FA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A3D5FAD2-2867-0248-8C66-FE32E9F7C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EA6C66F-511F-8F40-BDD5-E9450B12B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6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53755-13F5-C049-9369-57CD9095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23553" name="Rectangle 10"/>
          <p:cNvSpPr>
            <a:spLocks noChangeArrowheads="1"/>
          </p:cNvSpPr>
          <p:nvPr/>
        </p:nvSpPr>
        <p:spPr bwMode="auto">
          <a:xfrm>
            <a:off x="2946144" y="-404425"/>
            <a:ext cx="8331411" cy="2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sp>
        <p:nvSpPr>
          <p:cNvPr id="23554" name="Content Placeholder 2"/>
          <p:cNvSpPr txBox="1">
            <a:spLocks/>
          </p:cNvSpPr>
          <p:nvPr/>
        </p:nvSpPr>
        <p:spPr bwMode="auto">
          <a:xfrm>
            <a:off x="2763325" y="775670"/>
            <a:ext cx="5915516" cy="179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nl-NL" sz="5399" dirty="0">
                <a:solidFill>
                  <a:schemeClr val="bg1"/>
                </a:solidFill>
                <a:latin typeface="Calibri" charset="0"/>
              </a:rPr>
              <a:t>Coral </a:t>
            </a:r>
            <a:r>
              <a:rPr lang="nl-NL" sz="5399" dirty="0" err="1">
                <a:solidFill>
                  <a:schemeClr val="bg1"/>
                </a:solidFill>
                <a:latin typeface="Calibri" charset="0"/>
              </a:rPr>
              <a:t>Heroes</a:t>
            </a:r>
            <a:r>
              <a:rPr lang="nl-NL" sz="5399" dirty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nl-NL" sz="5399" dirty="0" err="1">
                <a:solidFill>
                  <a:schemeClr val="bg1"/>
                </a:solidFill>
                <a:latin typeface="Calibri" charset="0"/>
              </a:rPr>
              <a:t>lès</a:t>
            </a:r>
            <a:r>
              <a:rPr lang="nl-NL" sz="5399" dirty="0">
                <a:solidFill>
                  <a:schemeClr val="bg1"/>
                </a:solidFill>
                <a:latin typeface="Calibri" charset="0"/>
              </a:rPr>
              <a:t> 4</a:t>
            </a:r>
          </a:p>
          <a:p>
            <a:pPr algn="ctr">
              <a:buFont typeface="Arial" charset="0"/>
              <a:buNone/>
            </a:pPr>
            <a:r>
              <a:rPr lang="nl-NL" sz="5399" dirty="0" err="1">
                <a:solidFill>
                  <a:schemeClr val="bg1"/>
                </a:solidFill>
                <a:latin typeface="Calibri" charset="0"/>
              </a:rPr>
              <a:t>Kwes</a:t>
            </a:r>
            <a:r>
              <a:rPr lang="nl-NL" sz="5399" dirty="0">
                <a:solidFill>
                  <a:schemeClr val="bg1"/>
                </a:solidFill>
                <a:latin typeface="Calibri" charset="0"/>
              </a:rPr>
              <a:t> di </a:t>
            </a:r>
            <a:r>
              <a:rPr lang="nl-NL" sz="5399" dirty="0" err="1">
                <a:solidFill>
                  <a:schemeClr val="bg1"/>
                </a:solidFill>
                <a:latin typeface="Calibri" charset="0"/>
              </a:rPr>
              <a:t>koral</a:t>
            </a:r>
            <a:endParaRPr lang="nl-NL" sz="5399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3141709" y="-900582"/>
            <a:ext cx="8331411" cy="22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pic>
        <p:nvPicPr>
          <p:cNvPr id="6" name="Google Shape;487;p52" descr="QUIZ: So you think you can present? | Dr. PPT">
            <a:extLst>
              <a:ext uri="{FF2B5EF4-FFF2-40B4-BE49-F238E27FC236}">
                <a16:creationId xmlns:a16="http://schemas.microsoft.com/office/drawing/2014/main" id="{002CC89D-6CA0-B14A-8820-1341DF1DF3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8680" y="2700326"/>
            <a:ext cx="3138734" cy="1514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60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306590"/>
            <a:ext cx="7650846" cy="1239577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26. </a:t>
            </a:r>
            <a:r>
              <a:rPr lang="en-US" dirty="0" err="1">
                <a:solidFill>
                  <a:schemeClr val="bg1"/>
                </a:solidFill>
              </a:rPr>
              <a:t>Kua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bestia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laman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</a:t>
            </a:r>
            <a:r>
              <a:rPr lang="en-US" dirty="0">
                <a:solidFill>
                  <a:schemeClr val="bg1"/>
                </a:solidFill>
              </a:rPr>
              <a:t> no ta </a:t>
            </a:r>
            <a:r>
              <a:rPr lang="en-US" dirty="0" err="1">
                <a:solidFill>
                  <a:schemeClr val="bg1"/>
                </a:solidFill>
              </a:rPr>
              <a:t>haña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Kòrsou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A101D-1E8D-466F-9087-CFD0B54099DB}"/>
              </a:ext>
            </a:extLst>
          </p:cNvPr>
          <p:cNvSpPr txBox="1"/>
          <p:nvPr/>
        </p:nvSpPr>
        <p:spPr>
          <a:xfrm>
            <a:off x="1350353" y="1769830"/>
            <a:ext cx="4315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Dòlfein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Kachó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Turtuga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Tribon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9651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88" y="893"/>
            <a:ext cx="12190412" cy="685710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18" y="306590"/>
            <a:ext cx="9380214" cy="10603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27. </a:t>
            </a:r>
            <a:r>
              <a:rPr lang="en-US" sz="3200" dirty="0" err="1">
                <a:solidFill>
                  <a:schemeClr val="tx1"/>
                </a:solidFill>
              </a:rPr>
              <a:t>Kua</a:t>
            </a:r>
            <a:r>
              <a:rPr lang="en-US" sz="3200" dirty="0">
                <a:solidFill>
                  <a:schemeClr val="tx1"/>
                </a:solidFill>
              </a:rPr>
              <a:t> ta e dos </a:t>
            </a:r>
            <a:r>
              <a:rPr lang="en-US" sz="3200" dirty="0" err="1">
                <a:solidFill>
                  <a:schemeClr val="tx1"/>
                </a:solidFill>
              </a:rPr>
              <a:t>kosnan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Kòrsou</a:t>
            </a:r>
            <a:r>
              <a:rPr lang="en-US" sz="3200" dirty="0">
                <a:solidFill>
                  <a:schemeClr val="tx1"/>
                </a:solidFill>
              </a:rPr>
              <a:t> no ta </a:t>
            </a:r>
            <a:r>
              <a:rPr lang="en-US" sz="3200" dirty="0" err="1">
                <a:solidFill>
                  <a:schemeClr val="tx1"/>
                </a:solidFill>
              </a:rPr>
              <a:t>pèrmiti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A101D-1E8D-466F-9087-CFD0B54099DB}"/>
              </a:ext>
            </a:extLst>
          </p:cNvPr>
          <p:cNvSpPr txBox="1"/>
          <p:nvPr/>
        </p:nvSpPr>
        <p:spPr>
          <a:xfrm>
            <a:off x="838986" y="1366897"/>
            <a:ext cx="996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liña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harpun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liña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horka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73AA7-8402-7440-A187-7EACCFB90EAA}"/>
              </a:ext>
            </a:extLst>
          </p:cNvPr>
          <p:cNvSpPr txBox="1"/>
          <p:nvPr/>
        </p:nvSpPr>
        <p:spPr>
          <a:xfrm>
            <a:off x="1488373" y="6181236"/>
            <a:ext cx="400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41B2D-916B-D54A-AD0A-99D6AB79245D}"/>
              </a:ext>
            </a:extLst>
          </p:cNvPr>
          <p:cNvSpPr txBox="1"/>
          <p:nvPr/>
        </p:nvSpPr>
        <p:spPr>
          <a:xfrm>
            <a:off x="4559377" y="6181236"/>
            <a:ext cx="400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CF29E-408C-664C-9169-518D84DAD9A6}"/>
              </a:ext>
            </a:extLst>
          </p:cNvPr>
          <p:cNvSpPr txBox="1"/>
          <p:nvPr/>
        </p:nvSpPr>
        <p:spPr>
          <a:xfrm>
            <a:off x="7492358" y="6181236"/>
            <a:ext cx="400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CBF26-0187-3649-8AF2-A592F1300352}"/>
              </a:ext>
            </a:extLst>
          </p:cNvPr>
          <p:cNvSpPr txBox="1"/>
          <p:nvPr/>
        </p:nvSpPr>
        <p:spPr>
          <a:xfrm>
            <a:off x="10408088" y="6181236"/>
            <a:ext cx="400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9130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FF00-ECD8-4B56-B07A-67148C01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917" y="618517"/>
            <a:ext cx="10260309" cy="73198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28. </a:t>
            </a:r>
            <a:r>
              <a:rPr lang="en-US" dirty="0" err="1">
                <a:solidFill>
                  <a:schemeClr val="tx1"/>
                </a:solidFill>
              </a:rPr>
              <a:t>Dikon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</a:t>
            </a:r>
            <a:r>
              <a:rPr lang="en-US" dirty="0">
                <a:solidFill>
                  <a:schemeClr val="tx1"/>
                </a:solidFill>
              </a:rPr>
              <a:t> no por </a:t>
            </a:r>
            <a:r>
              <a:rPr lang="en-US" dirty="0" err="1">
                <a:solidFill>
                  <a:schemeClr val="tx1"/>
                </a:solidFill>
              </a:rPr>
              <a:t>mishi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</a:t>
            </a:r>
            <a:r>
              <a:rPr lang="en-US" dirty="0">
                <a:solidFill>
                  <a:schemeClr val="tx1"/>
                </a:solidFill>
              </a:rPr>
              <a:t> un </a:t>
            </a:r>
            <a:r>
              <a:rPr lang="en-US" dirty="0" err="1">
                <a:solidFill>
                  <a:schemeClr val="tx1"/>
                </a:solidFill>
              </a:rPr>
              <a:t>koral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EE4CD-8156-0545-9E00-814129AA4132}"/>
              </a:ext>
            </a:extLst>
          </p:cNvPr>
          <p:cNvSpPr txBox="1"/>
          <p:nvPr/>
        </p:nvSpPr>
        <p:spPr>
          <a:xfrm>
            <a:off x="4602510" y="2361323"/>
            <a:ext cx="7276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blikia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(Coral Bleaching).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ta muri.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hinkabu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tenglanan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Clr>
                <a:schemeClr val="tx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haña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oksígeno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ta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42DD57E-22DF-F34C-A9D6-1CA27ECA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1" y="1881770"/>
            <a:ext cx="3636502" cy="37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4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44</a:t>
            </a:fld>
            <a:endParaRPr lang="nl-NL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6" y="221412"/>
            <a:ext cx="9090305" cy="1063924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29. </a:t>
            </a:r>
            <a:r>
              <a:rPr lang="en-US" dirty="0" err="1">
                <a:solidFill>
                  <a:schemeClr val="bg1"/>
                </a:solidFill>
              </a:rPr>
              <a:t>Kiko</a:t>
            </a:r>
            <a:r>
              <a:rPr lang="en-US" dirty="0">
                <a:solidFill>
                  <a:schemeClr val="bg1"/>
                </a:solidFill>
              </a:rPr>
              <a:t> ta </a:t>
            </a:r>
            <a:r>
              <a:rPr lang="en-US" dirty="0" err="1">
                <a:solidFill>
                  <a:schemeClr val="bg1"/>
                </a:solidFill>
              </a:rPr>
              <a:t>pasando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akinan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koral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A101D-1E8D-466F-9087-CFD0B54099DB}"/>
              </a:ext>
            </a:extLst>
          </p:cNvPr>
          <p:cNvSpPr txBox="1"/>
          <p:nvPr/>
        </p:nvSpPr>
        <p:spPr>
          <a:xfrm>
            <a:off x="3075709" y="4432518"/>
            <a:ext cx="9484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spawning (E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prokreá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un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manera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seksual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bleaching (E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blikia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restoration (E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rekuperá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fishing (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Hendenan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89588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447"/>
            <a:ext cx="12190408" cy="6857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451" y="1779134"/>
            <a:ext cx="820959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 medio di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piska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 medio di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depositá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awa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shushi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 medio di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mishi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koralnan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landando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 medio di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limpia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shushi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zueif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prome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drenta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4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40" y="274964"/>
            <a:ext cx="5920772" cy="1229653"/>
          </a:xfrm>
        </p:spPr>
        <p:txBody>
          <a:bodyPr anchor="t">
            <a:normAutofit/>
          </a:bodyPr>
          <a:lstStyle/>
          <a:p>
            <a:pPr algn="l">
              <a:tabLst>
                <a:tab pos="617538" algn="l"/>
              </a:tabLst>
            </a:pPr>
            <a:r>
              <a:rPr lang="en-US" dirty="0">
                <a:solidFill>
                  <a:schemeClr val="bg1"/>
                </a:solidFill>
              </a:rPr>
              <a:t>30. Kon </a:t>
            </a:r>
            <a:r>
              <a:rPr lang="en-US" dirty="0" err="1">
                <a:solidFill>
                  <a:schemeClr val="bg1"/>
                </a:solidFill>
              </a:rPr>
              <a:t>nos</a:t>
            </a:r>
            <a:r>
              <a:rPr lang="en-US" dirty="0">
                <a:solidFill>
                  <a:schemeClr val="bg1"/>
                </a:solidFill>
              </a:rPr>
              <a:t> por </a:t>
            </a:r>
            <a:r>
              <a:rPr lang="en-US" dirty="0" err="1">
                <a:solidFill>
                  <a:schemeClr val="bg1"/>
                </a:solidFill>
              </a:rPr>
              <a:t>protehá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nos</a:t>
            </a:r>
            <a:r>
              <a:rPr lang="en-US" dirty="0">
                <a:solidFill>
                  <a:schemeClr val="bg1"/>
                </a:solidFill>
              </a:rPr>
              <a:t> ref di </a:t>
            </a:r>
            <a:r>
              <a:rPr lang="en-US" dirty="0" err="1">
                <a:solidFill>
                  <a:schemeClr val="bg1"/>
                </a:solidFill>
              </a:rPr>
              <a:t>koral</a:t>
            </a:r>
            <a:r>
              <a:rPr lang="en-US" dirty="0">
                <a:solidFill>
                  <a:schemeClr val="bg1"/>
                </a:solidFill>
              </a:rPr>
              <a:t>? </a:t>
            </a:r>
            <a:endParaRPr lang="en-C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1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280F2C-AA51-E443-A386-4C2B7CAA8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6" y="447"/>
            <a:ext cx="12190408" cy="6857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719" y="1618268"/>
            <a:ext cx="6021842" cy="26710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piskadónan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polipnan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bestia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laman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biba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den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ref di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di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piedra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niun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hende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konstrui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esaki</a:t>
            </a:r>
            <a:r>
              <a:rPr lang="en-US" sz="2800" dirty="0">
                <a:solidFill>
                  <a:schemeClr val="bg1"/>
                </a:solidFill>
                <a:effectLst>
                  <a:outerShdw blurRad="199231" dist="38100" dir="2700000" algn="tl" rotWithShape="0">
                    <a:prstClr val="black">
                      <a:alpha val="27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00"/>
              </a:solidFill>
              <a:effectLst>
                <a:outerShdw blurRad="199231" dist="38100" dir="2700000" algn="tl" rotWithShape="0">
                  <a:prstClr val="black">
                    <a:alpha val="27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39" y="274964"/>
            <a:ext cx="8116153" cy="1229653"/>
          </a:xfrm>
        </p:spPr>
        <p:txBody>
          <a:bodyPr>
            <a:normAutofit/>
          </a:bodyPr>
          <a:lstStyle/>
          <a:p>
            <a:pPr algn="l">
              <a:tabLst>
                <a:tab pos="617538" algn="l"/>
              </a:tabLst>
            </a:pPr>
            <a:r>
              <a:rPr lang="en-US" sz="4000" dirty="0">
                <a:solidFill>
                  <a:schemeClr val="bg1"/>
                </a:solidFill>
              </a:rPr>
              <a:t>31. Kon a </a:t>
            </a:r>
            <a:r>
              <a:rPr lang="en-US" sz="4000" dirty="0" err="1">
                <a:solidFill>
                  <a:schemeClr val="bg1"/>
                </a:solidFill>
              </a:rPr>
              <a:t>konstrui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nos</a:t>
            </a:r>
            <a:r>
              <a:rPr lang="en-US" sz="4000" dirty="0">
                <a:solidFill>
                  <a:schemeClr val="bg1"/>
                </a:solidFill>
              </a:rPr>
              <a:t> ref di </a:t>
            </a:r>
            <a:r>
              <a:rPr lang="en-US" sz="4000" dirty="0" err="1">
                <a:solidFill>
                  <a:schemeClr val="bg1"/>
                </a:solidFill>
              </a:rPr>
              <a:t>koral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endParaRPr lang="en-CW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85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709526-3778-F84F-97FF-441A1EE1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4" y="447"/>
            <a:ext cx="12190412" cy="6857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98C0CF29-2BCB-4CB6-8B7A-1844EDC29380}" type="slidenum">
              <a:rPr lang="nl-NL" smtClean="0"/>
              <a:t>47</a:t>
            </a:fld>
            <a:endParaRPr lang="nl-NL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1FA4A7-69B1-0244-9323-F364C4F2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37" y="2897038"/>
            <a:ext cx="5725064" cy="105982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32.	</a:t>
            </a:r>
            <a:r>
              <a:rPr lang="en-US" dirty="0" err="1">
                <a:solidFill>
                  <a:schemeClr val="bg1"/>
                </a:solidFill>
              </a:rPr>
              <a:t>Kiko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</a:t>
            </a:r>
            <a:r>
              <a:rPr lang="en-US" dirty="0">
                <a:solidFill>
                  <a:schemeClr val="bg1"/>
                </a:solidFill>
              </a:rPr>
              <a:t> no tin </a:t>
            </a:r>
            <a:r>
              <a:rPr lang="en-US" dirty="0" err="1">
                <a:solidFill>
                  <a:schemeClr val="bg1"/>
                </a:solidFill>
              </a:rPr>
              <a:t>mester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</a:t>
            </a:r>
            <a:r>
              <a:rPr lang="en-US" dirty="0">
                <a:solidFill>
                  <a:schemeClr val="bg1"/>
                </a:solidFill>
              </a:rPr>
              <a:t> ta bai snorkel?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A101D-1E8D-466F-9087-CFD0B54099DB}"/>
              </a:ext>
            </a:extLst>
          </p:cNvPr>
          <p:cNvSpPr txBox="1"/>
          <p:nvPr/>
        </p:nvSpPr>
        <p:spPr>
          <a:xfrm>
            <a:off x="2523545" y="4249955"/>
            <a:ext cx="9467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tin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un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sambuyá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tin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paña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tin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tanki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oksígeno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299" indent="-514299">
              <a:buClr>
                <a:schemeClr val="bg1"/>
              </a:buClr>
              <a:buFont typeface="+mj-lt"/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572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1E151A-1A2C-0545-9C63-27FF78A658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BDBE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553" name="Rectangle 10"/>
          <p:cNvSpPr>
            <a:spLocks noChangeArrowheads="1"/>
          </p:cNvSpPr>
          <p:nvPr/>
        </p:nvSpPr>
        <p:spPr bwMode="auto">
          <a:xfrm>
            <a:off x="2946144" y="-404425"/>
            <a:ext cx="8331411" cy="2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sp>
        <p:nvSpPr>
          <p:cNvPr id="23554" name="Content Placeholder 2"/>
          <p:cNvSpPr txBox="1">
            <a:spLocks/>
          </p:cNvSpPr>
          <p:nvPr/>
        </p:nvSpPr>
        <p:spPr bwMode="auto">
          <a:xfrm>
            <a:off x="0" y="342028"/>
            <a:ext cx="12191999" cy="66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yega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e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lès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Coral </a:t>
            </a:r>
            <a:r>
              <a:rPr lang="nl-NL" sz="3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Heroes</a:t>
            </a:r>
            <a:r>
              <a:rPr lang="nl-NL" sz="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55" name="Rectangle 10"/>
          <p:cNvSpPr>
            <a:spLocks noChangeArrowheads="1"/>
          </p:cNvSpPr>
          <p:nvPr/>
        </p:nvSpPr>
        <p:spPr bwMode="auto">
          <a:xfrm>
            <a:off x="3141709" y="-900582"/>
            <a:ext cx="8331411" cy="22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C68B97-9C83-1749-A277-1F8451043908}"/>
              </a:ext>
            </a:extLst>
          </p:cNvPr>
          <p:cNvSpPr txBox="1"/>
          <p:nvPr/>
        </p:nvSpPr>
        <p:spPr>
          <a:xfrm>
            <a:off x="370938" y="1812604"/>
            <a:ext cx="3203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Awor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bosnan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hopi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tokante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ref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koral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79F8A-4F23-4C42-BEC2-A33249FE9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035" y="1414813"/>
            <a:ext cx="6991520" cy="4946438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86767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987221-1F08-C347-83C4-09428476ABF9}"/>
              </a:ext>
            </a:extLst>
          </p:cNvPr>
          <p:cNvSpPr txBox="1"/>
          <p:nvPr/>
        </p:nvSpPr>
        <p:spPr>
          <a:xfrm>
            <a:off x="370937" y="2855616"/>
            <a:ext cx="344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protehé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471F7-A834-8442-B7EE-71731EAA66F5}"/>
              </a:ext>
            </a:extLst>
          </p:cNvPr>
          <p:cNvSpPr txBox="1"/>
          <p:nvPr/>
        </p:nvSpPr>
        <p:spPr>
          <a:xfrm>
            <a:off x="370938" y="3898628"/>
            <a:ext cx="367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Awor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boso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 Heroes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bèrdat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6432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53755-13F5-C049-9369-57CD9095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23553" name="Rectangle 10"/>
          <p:cNvSpPr>
            <a:spLocks noChangeArrowheads="1"/>
          </p:cNvSpPr>
          <p:nvPr/>
        </p:nvSpPr>
        <p:spPr bwMode="auto">
          <a:xfrm>
            <a:off x="2946144" y="-404425"/>
            <a:ext cx="8331411" cy="220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 anchor="ctr"/>
          <a:lstStyle/>
          <a:p>
            <a:pPr eaLnBrk="1" hangingPunct="1"/>
            <a:endParaRPr lang="nl-NL" sz="5817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DD1D30-5B33-244A-8CC4-744F3CB56CA3}"/>
              </a:ext>
            </a:extLst>
          </p:cNvPr>
          <p:cNvSpPr txBox="1">
            <a:spLocks/>
          </p:cNvSpPr>
          <p:nvPr/>
        </p:nvSpPr>
        <p:spPr bwMode="auto">
          <a:xfrm>
            <a:off x="4272742" y="793139"/>
            <a:ext cx="4241062" cy="71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956" tIns="59478" rIns="118956" bIns="59478"/>
          <a:lstStyle>
            <a:lvl1pPr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Masha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bon!</a:t>
            </a:r>
            <a:endParaRPr lang="nl-NL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5379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D0FC79-41FE-CA40-8455-AA298701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4C3AB-855C-B040-98B7-1BC1DF151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Bo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konosé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refnan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 </a:t>
            </a:r>
            <a:endParaRPr lang="nl-NL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E95B8-707B-184B-8750-B8A8C582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D0FC79-41FE-CA40-8455-AA298701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447"/>
            <a:ext cx="12190413" cy="6857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E95B8-707B-184B-8750-B8A8C582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BF5E1D-907D-C24B-9685-0C150966CC1B}"/>
              </a:ext>
            </a:extLst>
          </p:cNvPr>
          <p:cNvSpPr txBox="1">
            <a:spLocks/>
          </p:cNvSpPr>
          <p:nvPr/>
        </p:nvSpPr>
        <p:spPr>
          <a:xfrm>
            <a:off x="768625" y="757239"/>
            <a:ext cx="6308035" cy="817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Kon ta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bai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e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refnan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rònt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mundu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184924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4D135E7-7FAF-1C4E-AE42-98110B293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626" y="1795696"/>
            <a:ext cx="5481099" cy="1085574"/>
          </a:xfrm>
        </p:spPr>
        <p:txBody>
          <a:bodyPr>
            <a:noAutofit/>
          </a:bodyPr>
          <a:lstStyle/>
          <a:p>
            <a:pPr>
              <a:buClr>
                <a:srgbClr val="1FDFF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Refnan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masha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bunita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pero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na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vários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lugá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rònt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mundu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kondishon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e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bai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atras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rápidamente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03758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7952" y="-136801"/>
            <a:ext cx="12210825" cy="68899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-58081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542553"/>
            <a:ext cx="7778216" cy="9602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Kon ta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bai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propio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refnan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di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aki na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Kòrsou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6" y="1835453"/>
            <a:ext cx="5972996" cy="1057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Nos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refnan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koral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bunita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pero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nan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tambe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bou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dirty="0" err="1">
                <a:solidFill>
                  <a:schemeClr val="bg1"/>
                </a:solidFill>
                <a:ea typeface="Calibri" panose="020F0502020204030204" pitchFamily="34" charset="0"/>
              </a:rPr>
              <a:t>preshon</a:t>
            </a:r>
            <a:r>
              <a:rPr lang="nl-NL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3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-9414" y="-158401"/>
            <a:ext cx="12210825" cy="6911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542553"/>
            <a:ext cx="8860405" cy="300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Kon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nos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ref di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koral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ta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daña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?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5" y="1166927"/>
            <a:ext cx="9165084" cy="452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FDFF0"/>
              </a:buClr>
            </a:pPr>
            <a:r>
              <a:rPr lang="nl-NL" sz="2400" dirty="0" err="1">
                <a:solidFill>
                  <a:schemeClr val="bg1"/>
                </a:solidFill>
                <a:ea typeface="Calibri" panose="020F0502020204030204" pitchFamily="34" charset="0"/>
              </a:rPr>
              <a:t>Esaki</a:t>
            </a:r>
            <a:r>
              <a:rPr lang="nl-NL" sz="2400" dirty="0">
                <a:solidFill>
                  <a:schemeClr val="bg1"/>
                </a:solidFill>
                <a:ea typeface="Calibri" panose="020F0502020204030204" pitchFamily="34" charset="0"/>
              </a:rPr>
              <a:t> ta pa </a:t>
            </a:r>
            <a:r>
              <a:rPr lang="nl-NL" sz="2400" dirty="0" err="1">
                <a:solidFill>
                  <a:schemeClr val="bg1"/>
                </a:solidFill>
                <a:ea typeface="Calibri" panose="020F0502020204030204" pitchFamily="34" charset="0"/>
              </a:rPr>
              <a:t>motibu</a:t>
            </a:r>
            <a:r>
              <a:rPr lang="nl-NL" sz="2400" dirty="0">
                <a:solidFill>
                  <a:schemeClr val="bg1"/>
                </a:solidFill>
                <a:ea typeface="Calibri" panose="020F0502020204030204" pitchFamily="34" charset="0"/>
              </a:rPr>
              <a:t> di: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Tormenta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orkan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Kapitan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boto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,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sambuyadó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hende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ta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snòrkel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iresponsabel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Piskamentu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eksesivo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Oumento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piskánan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eksótiko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Aksidente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barku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plataforma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riba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Polushon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ku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sushi 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awa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riolering. 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Subida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temperatura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(Global Warming).</a:t>
            </a:r>
          </a:p>
          <a:p>
            <a:pPr marL="342900" indent="-342900">
              <a:buClr>
                <a:srgbClr val="1FDFF0"/>
              </a:buClr>
              <a:buFont typeface="Wingdings" pitchFamily="2" charset="2"/>
              <a:buChar char="§"/>
            </a:pP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Subida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e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nivel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 di </a:t>
            </a:r>
            <a:r>
              <a:rPr lang="nl-NL" sz="2200" dirty="0" err="1">
                <a:solidFill>
                  <a:schemeClr val="bg1"/>
                </a:solidFill>
                <a:ea typeface="Calibri" panose="020F0502020204030204" pitchFamily="34" charset="0"/>
              </a:rPr>
              <a:t>laman</a:t>
            </a:r>
            <a:r>
              <a:rPr lang="nl-NL" sz="2200" dirty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563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CF4567-C425-5540-83DE-8219931A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37601"/>
            <a:ext cx="12492000" cy="72040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35B84-A6A1-D64D-BF9B-54740FC308FC}"/>
              </a:ext>
            </a:extLst>
          </p:cNvPr>
          <p:cNvSpPr/>
          <p:nvPr/>
        </p:nvSpPr>
        <p:spPr>
          <a:xfrm>
            <a:off x="0" y="6275686"/>
            <a:ext cx="12192000" cy="56913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100000">
                <a:srgbClr val="EEA22D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14AF06-72C7-4446-85DF-9AEA792B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83488" y="5868633"/>
            <a:ext cx="1326828" cy="884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BEE499F-DE70-4142-AA9A-559FFC21F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3504"/>
            <a:ext cx="1779104" cy="133432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AB8B38B-EB39-4A44-BF03-4A395EC3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317" y="110"/>
            <a:ext cx="2333738" cy="132556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E88AE3E-D2A7-F442-8C51-B9A85BEE8C36}"/>
              </a:ext>
            </a:extLst>
          </p:cNvPr>
          <p:cNvSpPr txBox="1">
            <a:spLocks/>
          </p:cNvSpPr>
          <p:nvPr/>
        </p:nvSpPr>
        <p:spPr>
          <a:xfrm>
            <a:off x="768625" y="542553"/>
            <a:ext cx="8860405" cy="3002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Tormenta</a:t>
            </a:r>
            <a:r>
              <a:rPr lang="nl-NL" sz="4000" b="1" dirty="0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 i </a:t>
            </a:r>
            <a:r>
              <a:rPr lang="nl-NL" sz="4000" b="1" dirty="0" err="1">
                <a:solidFill>
                  <a:schemeClr val="bg1"/>
                </a:solidFill>
                <a:effectLst>
                  <a:outerShdw blurRad="205603" dist="38100" dir="2700000" algn="tl" rotWithShape="0">
                    <a:prstClr val="black">
                      <a:alpha val="40000"/>
                    </a:prstClr>
                  </a:outerShdw>
                </a:effectLst>
                <a:ea typeface="Calibri" panose="020F0502020204030204" pitchFamily="34" charset="0"/>
              </a:rPr>
              <a:t>orkan</a:t>
            </a:r>
            <a:endParaRPr lang="nl-NL" sz="4000" b="1" dirty="0">
              <a:solidFill>
                <a:schemeClr val="bg1"/>
              </a:solidFill>
              <a:effectLst>
                <a:outerShdw blurRad="205603" dist="38100" dir="2700000" algn="tl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2B204B-5173-314A-A13F-DBBF55276FD3}"/>
              </a:ext>
            </a:extLst>
          </p:cNvPr>
          <p:cNvSpPr txBox="1">
            <a:spLocks/>
          </p:cNvSpPr>
          <p:nvPr/>
        </p:nvSpPr>
        <p:spPr>
          <a:xfrm>
            <a:off x="768625" y="1166928"/>
            <a:ext cx="4127571" cy="174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Laman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brutu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ta bin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tormentanan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tropikal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òf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orkan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, por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kibra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parti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di e ref,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ku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asina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 lo </a:t>
            </a:r>
            <a:r>
              <a:rPr lang="nl-NL" dirty="0" err="1">
                <a:solidFill>
                  <a:schemeClr val="bg1"/>
                </a:solidFill>
                <a:ea typeface="Arial" panose="020B0604020202020204" pitchFamily="34" charset="0"/>
              </a:rPr>
              <a:t>muri</a:t>
            </a:r>
            <a:r>
              <a:rPr lang="nl-NL" dirty="0">
                <a:solidFill>
                  <a:schemeClr val="bg1"/>
                </a:solidFill>
                <a:ea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019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2413</Words>
  <Application>Microsoft Macintosh PowerPoint</Application>
  <PresentationFormat>Widescreen</PresentationFormat>
  <Paragraphs>221</Paragraphs>
  <Slides>49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Esaki ta e èkstranan di lès 4</vt:lpstr>
      <vt:lpstr>Bo konosé nos refnan di koral?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Coral Restoration (restorashon)</vt:lpstr>
      <vt:lpstr>Coral Restoration (restorashon)</vt:lpstr>
      <vt:lpstr>PowerPoint Presentation</vt:lpstr>
      <vt:lpstr>Coral Spawning (reprodukshon)</vt:lpstr>
      <vt:lpstr>Coral Spawning (reprodukshon)</vt:lpstr>
      <vt:lpstr>Coral Spawning (reprodukshon)</vt:lpstr>
      <vt:lpstr>Wat gebeurt er in een koralenlaboratorium?</vt:lpstr>
      <vt:lpstr>Abo ta disfrutá di e ref di koral?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26. Kua bestia di laman bo no ta haña na Kòrsou?</vt:lpstr>
      <vt:lpstr>27. Kua ta e dos kosnan Kòrsou no ta pèrmiti?</vt:lpstr>
      <vt:lpstr>28. Dikon bo no por mishi ku un koral?</vt:lpstr>
      <vt:lpstr>29. Kiko ta pasando akinan ku e koral?</vt:lpstr>
      <vt:lpstr>30. Kon nos por protehá nos ref di koral? </vt:lpstr>
      <vt:lpstr>31. Kon a konstrui nos ref di koral?</vt:lpstr>
      <vt:lpstr>32. Kiko bo no tin mester ora bo ta bai snorkel?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ivonne zegveld</dc:creator>
  <cp:lastModifiedBy>ivonne zegveld</cp:lastModifiedBy>
  <cp:revision>40</cp:revision>
  <cp:lastPrinted>2021-08-16T20:44:51Z</cp:lastPrinted>
  <dcterms:created xsi:type="dcterms:W3CDTF">2021-05-22T19:34:34Z</dcterms:created>
  <dcterms:modified xsi:type="dcterms:W3CDTF">2021-08-16T20:45:01Z</dcterms:modified>
</cp:coreProperties>
</file>