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  <p:sldMasterId id="2147483652" r:id="rId2"/>
    <p:sldMasterId id="2147483653" r:id="rId3"/>
  </p:sldMasterIdLst>
  <p:notesMasterIdLst>
    <p:notesMasterId r:id="rId27"/>
  </p:notesMasterIdLst>
  <p:sldIdLst>
    <p:sldId id="276" r:id="rId4"/>
    <p:sldId id="277" r:id="rId5"/>
    <p:sldId id="278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80" r:id="rId14"/>
    <p:sldId id="281" r:id="rId15"/>
    <p:sldId id="257" r:id="rId16"/>
    <p:sldId id="258" r:id="rId17"/>
    <p:sldId id="259" r:id="rId18"/>
    <p:sldId id="282" r:id="rId19"/>
    <p:sldId id="287" r:id="rId20"/>
    <p:sldId id="283" r:id="rId21"/>
    <p:sldId id="284" r:id="rId22"/>
    <p:sldId id="285" r:id="rId23"/>
    <p:sldId id="286" r:id="rId24"/>
    <p:sldId id="274" r:id="rId25"/>
    <p:sldId id="271" r:id="rId26"/>
  </p:sldIdLst>
  <p:sldSz cx="12193588" cy="6858000"/>
  <p:notesSz cx="6858000" cy="9144000"/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ya Mathias" initials="MM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77"/>
    <p:restoredTop sz="94617"/>
  </p:normalViewPr>
  <p:slideViewPr>
    <p:cSldViewPr snapToGrid="0" snapToObjects="1">
      <p:cViewPr>
        <p:scale>
          <a:sx n="50" d="100"/>
          <a:sy n="50" d="100"/>
        </p:scale>
        <p:origin x="48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8136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6472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7367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6132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338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6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5" Type="http://schemas.openxmlformats.org/officeDocument/2006/relationships/image" Target="../media/image14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5" Type="http://schemas.openxmlformats.org/officeDocument/2006/relationships/image" Target="../media/image15.jpg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5" Type="http://schemas.openxmlformats.org/officeDocument/2006/relationships/image" Target="../media/image16.png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" y="1"/>
            <a:ext cx="12985274" cy="730885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96674" y="2598330"/>
            <a:ext cx="824862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400" b="1" dirty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Bon </a:t>
            </a:r>
            <a:r>
              <a:rPr lang="nl-NL" sz="7400" b="1" dirty="0" err="1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Bini</a:t>
            </a:r>
            <a:r>
              <a:rPr lang="nl-NL" sz="7400" b="1" dirty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 studenten!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523309" y="1890444"/>
            <a:ext cx="2951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gastcollege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943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" y="0"/>
            <a:ext cx="12184263" cy="6874312"/>
          </a:xfrm>
          <a:prstGeom prst="rect">
            <a:avLst/>
          </a:prstGeom>
        </p:spPr>
      </p:pic>
      <p:sp>
        <p:nvSpPr>
          <p:cNvPr id="3" name="Google Shape;66;p15"/>
          <p:cNvSpPr txBox="1"/>
          <p:nvPr/>
        </p:nvSpPr>
        <p:spPr>
          <a:xfrm>
            <a:off x="500063" y="500064"/>
            <a:ext cx="5576271" cy="1446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nl-NL" sz="4400" dirty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</a:rPr>
              <a:t>De 7 stappen van ‘Onderzoekend Leren’</a:t>
            </a:r>
            <a:endParaRPr sz="4400" dirty="0">
              <a:solidFill>
                <a:srgbClr val="00B05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7" name="Google Shape;68;p15"/>
          <p:cNvSpPr txBox="1"/>
          <p:nvPr/>
        </p:nvSpPr>
        <p:spPr>
          <a:xfrm>
            <a:off x="1601274" y="2251085"/>
            <a:ext cx="3816300" cy="258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B050"/>
              </a:buClr>
            </a:pPr>
            <a:r>
              <a:rPr lang="nl-NL" sz="1800" i="1" dirty="0">
                <a:latin typeface="Apple Braille" charset="0"/>
                <a:ea typeface="Apple Braille" charset="0"/>
                <a:cs typeface="Apple Braille" charset="0"/>
              </a:rPr>
              <a:t>Fase 7</a:t>
            </a:r>
          </a:p>
          <a:p>
            <a:pPr>
              <a:buClr>
                <a:srgbClr val="00B050"/>
              </a:buClr>
            </a:pPr>
            <a:r>
              <a:rPr lang="nl-NL" sz="2800" dirty="0">
                <a:solidFill>
                  <a:srgbClr val="FF0000"/>
                </a:solidFill>
                <a:latin typeface="Apple Braille" charset="0"/>
                <a:ea typeface="Apple Braille" charset="0"/>
                <a:cs typeface="Apple Braille" charset="0"/>
              </a:rPr>
              <a:t>Verdiepen, verbreden: </a:t>
            </a: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reflecteren op proces, vergelijken met anderen, evalueren.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48" y="273525"/>
            <a:ext cx="4788310" cy="53957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4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" y="8156"/>
            <a:ext cx="12184263" cy="6857999"/>
          </a:xfrm>
          <a:prstGeom prst="rect">
            <a:avLst/>
          </a:prstGeom>
        </p:spPr>
      </p:pic>
      <p:sp>
        <p:nvSpPr>
          <p:cNvPr id="3" name="Google Shape;66;p15"/>
          <p:cNvSpPr txBox="1"/>
          <p:nvPr/>
        </p:nvSpPr>
        <p:spPr>
          <a:xfrm>
            <a:off x="4314826" y="5343524"/>
            <a:ext cx="8629649" cy="93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Coöperatief leren </a:t>
            </a:r>
            <a:r>
              <a:rPr lang="nl-NL" sz="4400" b="1" dirty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doe je samen</a:t>
            </a:r>
            <a:endParaRPr sz="4400" b="1" dirty="0">
              <a:solidFill>
                <a:schemeClr val="bg1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4772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" y="8156"/>
            <a:ext cx="12184261" cy="6857999"/>
          </a:xfrm>
          <a:prstGeom prst="rect">
            <a:avLst/>
          </a:prstGeom>
        </p:spPr>
      </p:pic>
      <p:sp>
        <p:nvSpPr>
          <p:cNvPr id="3" name="Google Shape;66;p15"/>
          <p:cNvSpPr txBox="1"/>
          <p:nvPr/>
        </p:nvSpPr>
        <p:spPr>
          <a:xfrm>
            <a:off x="4314826" y="5343524"/>
            <a:ext cx="8629649" cy="93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Coöperatief leren </a:t>
            </a:r>
            <a:r>
              <a:rPr lang="nl-NL" sz="4400" b="1" dirty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doe je samen</a:t>
            </a:r>
            <a:endParaRPr sz="4400" b="1" dirty="0">
              <a:solidFill>
                <a:schemeClr val="bg1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2082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/>
        </p:nvSpPr>
        <p:spPr>
          <a:xfrm>
            <a:off x="0" y="-823930"/>
            <a:ext cx="13106550" cy="78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63" tIns="63916" rIns="127863" bIns="63916" anchor="t" anchorCtr="0">
            <a:noAutofit/>
          </a:bodyPr>
          <a:lstStyle/>
          <a:p>
            <a:pPr algn="ctr">
              <a:buClr>
                <a:schemeClr val="lt1"/>
              </a:buClr>
              <a:buSzPts val="3200"/>
            </a:pPr>
            <a:r>
              <a:rPr lang="nl-NL" sz="3924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GREAT DATE</a:t>
            </a:r>
            <a:endParaRPr sz="1717"/>
          </a:p>
        </p:txBody>
      </p:sp>
      <p:pic>
        <p:nvPicPr>
          <p:cNvPr id="28" name="Google Shape;28;p8" descr="Image result for great black da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773" y="-39445"/>
            <a:ext cx="12191996" cy="68580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/>
        </p:nvSpPr>
        <p:spPr>
          <a:xfrm>
            <a:off x="0" y="-823930"/>
            <a:ext cx="13106550" cy="78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63" tIns="63916" rIns="127863" bIns="63916" anchor="t" anchorCtr="0">
            <a:noAutofit/>
          </a:bodyPr>
          <a:lstStyle/>
          <a:p>
            <a:pPr algn="ctr">
              <a:buClr>
                <a:schemeClr val="lt1"/>
              </a:buClr>
              <a:buSzPts val="3200"/>
            </a:pPr>
            <a:r>
              <a:rPr lang="nl-NL" sz="3924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BAD DATE</a:t>
            </a:r>
            <a:endParaRPr sz="1717"/>
          </a:p>
        </p:txBody>
      </p:sp>
      <p:pic>
        <p:nvPicPr>
          <p:cNvPr id="34" name="Google Shape;3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85750" y="0"/>
            <a:ext cx="13062857" cy="68580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/>
        </p:nvSpPr>
        <p:spPr>
          <a:xfrm>
            <a:off x="0" y="-823930"/>
            <a:ext cx="13106550" cy="78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863" tIns="63916" rIns="127863" bIns="63916" anchor="t" anchorCtr="0">
            <a:noAutofit/>
          </a:bodyPr>
          <a:lstStyle/>
          <a:p>
            <a:pPr algn="ctr">
              <a:buClr>
                <a:schemeClr val="lt1"/>
              </a:buClr>
              <a:buSzPts val="3200"/>
            </a:pPr>
            <a:r>
              <a:rPr lang="nl-NL" sz="3924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SPEED DATE</a:t>
            </a:r>
            <a:endParaRPr sz="1717"/>
          </a:p>
        </p:txBody>
      </p:sp>
      <p:pic>
        <p:nvPicPr>
          <p:cNvPr id="40" name="Google Shape;4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314325"/>
            <a:ext cx="12193588" cy="931016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5984" cy="6858001"/>
          </a:xfrm>
          <a:prstGeom prst="rect">
            <a:avLst/>
          </a:prstGeom>
        </p:spPr>
      </p:pic>
      <p:sp>
        <p:nvSpPr>
          <p:cNvPr id="5" name="Google Shape;66;p15"/>
          <p:cNvSpPr txBox="1"/>
          <p:nvPr/>
        </p:nvSpPr>
        <p:spPr>
          <a:xfrm>
            <a:off x="500064" y="-1"/>
            <a:ext cx="11685920" cy="1366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nl-NL" sz="4000" dirty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</a:rPr>
              <a:t>Maak kennis met de groene partners van </a:t>
            </a:r>
            <a:r>
              <a:rPr lang="nl-NL" sz="4000" dirty="0" err="1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</a:rPr>
              <a:t>GreenKidz</a:t>
            </a:r>
            <a:endParaRPr sz="4000" dirty="0">
              <a:solidFill>
                <a:srgbClr val="00B05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345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5984" cy="6858000"/>
          </a:xfrm>
          <a:prstGeom prst="rect">
            <a:avLst/>
          </a:prstGeom>
        </p:spPr>
      </p:pic>
      <p:sp>
        <p:nvSpPr>
          <p:cNvPr id="4" name="Google Shape;66;p15"/>
          <p:cNvSpPr txBox="1"/>
          <p:nvPr/>
        </p:nvSpPr>
        <p:spPr>
          <a:xfrm>
            <a:off x="500064" y="-1"/>
            <a:ext cx="11685920" cy="1366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nl-NL" sz="4000" dirty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</a:rPr>
              <a:t>Maak kennis met de groene partners van </a:t>
            </a:r>
            <a:r>
              <a:rPr lang="nl-NL" sz="4000" dirty="0" err="1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</a:rPr>
              <a:t>GreenKidz</a:t>
            </a:r>
            <a:endParaRPr sz="4000" dirty="0">
              <a:solidFill>
                <a:srgbClr val="00B05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" y="8156"/>
            <a:ext cx="12184263" cy="6857999"/>
          </a:xfrm>
          <a:prstGeom prst="rect">
            <a:avLst/>
          </a:prstGeom>
        </p:spPr>
      </p:pic>
      <p:sp>
        <p:nvSpPr>
          <p:cNvPr id="5" name="Google Shape;66;p15"/>
          <p:cNvSpPr txBox="1"/>
          <p:nvPr/>
        </p:nvSpPr>
        <p:spPr>
          <a:xfrm>
            <a:off x="500064" y="1700214"/>
            <a:ext cx="3614736" cy="3400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nl-NL" sz="4400" dirty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</a:rPr>
              <a:t>Wat is speeddaten?</a:t>
            </a:r>
            <a:endParaRPr sz="4400" dirty="0">
              <a:solidFill>
                <a:srgbClr val="00B05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967" y="-153832"/>
            <a:ext cx="6565900" cy="66103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7151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" y="8156"/>
            <a:ext cx="12184263" cy="6857999"/>
          </a:xfrm>
          <a:prstGeom prst="rect">
            <a:avLst/>
          </a:prstGeom>
        </p:spPr>
      </p:pic>
      <p:sp>
        <p:nvSpPr>
          <p:cNvPr id="5" name="Google Shape;66;p15"/>
          <p:cNvSpPr txBox="1"/>
          <p:nvPr/>
        </p:nvSpPr>
        <p:spPr>
          <a:xfrm>
            <a:off x="500064" y="1700214"/>
            <a:ext cx="3614736" cy="3400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nl-NL" sz="4400" dirty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</a:rPr>
              <a:t>Welke vragen durf jij te stellen?</a:t>
            </a:r>
            <a:endParaRPr sz="4400" dirty="0">
              <a:solidFill>
                <a:srgbClr val="00B05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6" name="Google Shape;69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90812" y="1117753"/>
            <a:ext cx="6854452" cy="368284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240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1524200" y="1122363"/>
            <a:ext cx="9145191" cy="23876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4294967295"/>
          </p:nvPr>
        </p:nvSpPr>
        <p:spPr>
          <a:xfrm>
            <a:off x="1524200" y="3602038"/>
            <a:ext cx="9145191" cy="1655762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" y="1"/>
            <a:ext cx="12184263" cy="6857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1513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" y="8156"/>
            <a:ext cx="12184263" cy="6857999"/>
          </a:xfrm>
          <a:prstGeom prst="rect">
            <a:avLst/>
          </a:prstGeom>
        </p:spPr>
      </p:pic>
      <p:sp>
        <p:nvSpPr>
          <p:cNvPr id="5" name="Google Shape;66;p15"/>
          <p:cNvSpPr txBox="1"/>
          <p:nvPr/>
        </p:nvSpPr>
        <p:spPr>
          <a:xfrm>
            <a:off x="500064" y="1700214"/>
            <a:ext cx="4043361" cy="3400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nl-NL" sz="4400" dirty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</a:rPr>
              <a:t>4 Speeddates van </a:t>
            </a:r>
            <a:r>
              <a:rPr lang="nl-NL" sz="440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</a:rPr>
              <a:t>7.5 minuten</a:t>
            </a:r>
            <a:endParaRPr sz="4400" dirty="0">
              <a:solidFill>
                <a:srgbClr val="00B05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8" name="Google Shape;7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27236" y="450005"/>
            <a:ext cx="5077170" cy="465063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5940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" y="8156"/>
            <a:ext cx="12184263" cy="6857999"/>
          </a:xfrm>
          <a:prstGeom prst="rect">
            <a:avLst/>
          </a:prstGeom>
        </p:spPr>
      </p:pic>
      <p:sp>
        <p:nvSpPr>
          <p:cNvPr id="5" name="Google Shape;66;p15"/>
          <p:cNvSpPr txBox="1"/>
          <p:nvPr/>
        </p:nvSpPr>
        <p:spPr>
          <a:xfrm>
            <a:off x="500065" y="1700214"/>
            <a:ext cx="7958136" cy="110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endParaRPr sz="4400" dirty="0">
              <a:solidFill>
                <a:srgbClr val="00B05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6" name="Google Shape;8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37649" y="1100904"/>
            <a:ext cx="1283395" cy="38890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6;p15"/>
          <p:cNvSpPr txBox="1"/>
          <p:nvPr/>
        </p:nvSpPr>
        <p:spPr>
          <a:xfrm>
            <a:off x="1197260" y="301320"/>
            <a:ext cx="7875174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nl-NL" sz="4400" dirty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</a:rPr>
              <a:t>Van speeddate tot werkbezoek</a:t>
            </a:r>
          </a:p>
        </p:txBody>
      </p:sp>
      <p:sp>
        <p:nvSpPr>
          <p:cNvPr id="9" name="Google Shape;68;p15"/>
          <p:cNvSpPr txBox="1"/>
          <p:nvPr/>
        </p:nvSpPr>
        <p:spPr>
          <a:xfrm>
            <a:off x="1197260" y="1864800"/>
            <a:ext cx="7089490" cy="3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>
              <a:buClr>
                <a:srgbClr val="00B050"/>
              </a:buClr>
              <a:buFont typeface="Arial" charset="0"/>
              <a:buChar char="•"/>
            </a:pP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Maak een afspraak, plan een datum</a:t>
            </a:r>
          </a:p>
          <a:p>
            <a:pPr marL="457200" indent="-457200">
              <a:buClr>
                <a:srgbClr val="00B050"/>
              </a:buClr>
              <a:buFont typeface="Arial" charset="0"/>
              <a:buChar char="•"/>
            </a:pP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Verdeel taken binnen je groep</a:t>
            </a:r>
          </a:p>
          <a:p>
            <a:pPr marL="457200" indent="-457200">
              <a:buClr>
                <a:srgbClr val="00B050"/>
              </a:buClr>
              <a:buFont typeface="Arial" charset="0"/>
              <a:buChar char="•"/>
            </a:pP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Bereid je interview voor</a:t>
            </a:r>
          </a:p>
          <a:p>
            <a:pPr marL="457200" indent="-457200">
              <a:buClr>
                <a:srgbClr val="00B050"/>
              </a:buClr>
              <a:buFont typeface="Arial" charset="0"/>
              <a:buChar char="•"/>
            </a:pP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Neem je interview af (neem het ook op)</a:t>
            </a:r>
          </a:p>
          <a:p>
            <a:pPr marL="457200" indent="-457200">
              <a:buClr>
                <a:srgbClr val="00B050"/>
              </a:buClr>
              <a:buFont typeface="Arial" charset="0"/>
              <a:buChar char="•"/>
            </a:pP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Voer je eigen taak uit (interview uitwerken/ collage maken/ foto’s en filmpjes maken)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4983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" y="-447"/>
            <a:ext cx="12185850" cy="6858893"/>
          </a:xfrm>
          <a:prstGeom prst="rect">
            <a:avLst/>
          </a:prstGeom>
        </p:spPr>
      </p:pic>
      <p:sp>
        <p:nvSpPr>
          <p:cNvPr id="6" name="Tekstvak 2"/>
          <p:cNvSpPr txBox="1"/>
          <p:nvPr/>
        </p:nvSpPr>
        <p:spPr>
          <a:xfrm>
            <a:off x="471151" y="2413206"/>
            <a:ext cx="5296643" cy="10157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1" dirty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</a:rPr>
              <a:t>Heb je vragen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2575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" y="-447"/>
            <a:ext cx="12185850" cy="6858893"/>
          </a:xfrm>
          <a:prstGeom prst="rect">
            <a:avLst/>
          </a:prstGeom>
        </p:spPr>
      </p:pic>
      <p:sp>
        <p:nvSpPr>
          <p:cNvPr id="4" name="Tekstvak 2"/>
          <p:cNvSpPr txBox="1"/>
          <p:nvPr/>
        </p:nvSpPr>
        <p:spPr>
          <a:xfrm>
            <a:off x="471151" y="444729"/>
            <a:ext cx="57396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Bon </a:t>
            </a:r>
            <a:r>
              <a:rPr lang="nl-NL" sz="5400" dirty="0" err="1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wikent</a:t>
            </a:r>
            <a:r>
              <a:rPr lang="nl-NL" sz="5400" dirty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!</a:t>
            </a:r>
          </a:p>
          <a:p>
            <a:r>
              <a:rPr lang="nl-NL" sz="5400" dirty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Tot donderdag </a:t>
            </a:r>
          </a:p>
          <a:p>
            <a:r>
              <a:rPr lang="nl-NL" sz="5400" dirty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6 februari.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685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12"/>
            <a:ext cx="12184263" cy="6874312"/>
          </a:xfrm>
          <a:prstGeom prst="rect">
            <a:avLst/>
          </a:prstGeom>
        </p:spPr>
      </p:pic>
      <p:sp>
        <p:nvSpPr>
          <p:cNvPr id="3" name="Google Shape;66;p15"/>
          <p:cNvSpPr txBox="1"/>
          <p:nvPr/>
        </p:nvSpPr>
        <p:spPr>
          <a:xfrm>
            <a:off x="794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nl-NL" sz="4400" dirty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</a:rPr>
              <a:t>Wat gaan we vandaag doen?</a:t>
            </a:r>
            <a:endParaRPr sz="4400" dirty="0">
              <a:solidFill>
                <a:srgbClr val="00B05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4" name="Google Shape;68;p15"/>
          <p:cNvSpPr txBox="1"/>
          <p:nvPr/>
        </p:nvSpPr>
        <p:spPr>
          <a:xfrm>
            <a:off x="1197260" y="1864800"/>
            <a:ext cx="4603465" cy="2378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60619" indent="-560619">
              <a:buClr>
                <a:srgbClr val="00B050"/>
              </a:buClr>
              <a:buFont typeface="Arial" charset="0"/>
              <a:buChar char="•"/>
            </a:pP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Observatieopdracht</a:t>
            </a:r>
          </a:p>
          <a:p>
            <a:pPr marL="560619" indent="-560619">
              <a:buClr>
                <a:srgbClr val="00B050"/>
              </a:buClr>
              <a:buFont typeface="Arial" charset="0"/>
              <a:buChar char="•"/>
            </a:pP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Coöperatieve werkvormen</a:t>
            </a:r>
          </a:p>
          <a:p>
            <a:pPr marL="560619" indent="-560619">
              <a:buClr>
                <a:srgbClr val="00B050"/>
              </a:buClr>
              <a:buFont typeface="Arial" charset="0"/>
              <a:buChar char="•"/>
            </a:pP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Uitleg speeddaten</a:t>
            </a:r>
          </a:p>
          <a:p>
            <a:pPr marL="560619" indent="-560619">
              <a:buClr>
                <a:srgbClr val="00B050"/>
              </a:buClr>
              <a:buFont typeface="Arial" charset="0"/>
              <a:buChar char="•"/>
            </a:pPr>
            <a:endParaRPr lang="nl-NL" sz="2800" dirty="0">
              <a:latin typeface="Apple Braille" charset="0"/>
              <a:ea typeface="Apple Braille" charset="0"/>
              <a:cs typeface="Apple Braille" charset="0"/>
            </a:endParaRPr>
          </a:p>
          <a:p>
            <a:pPr marL="560619" indent="-560619">
              <a:buClr>
                <a:srgbClr val="00B050"/>
              </a:buClr>
              <a:buFont typeface="Arial" charset="0"/>
              <a:buChar char="•"/>
            </a:pP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Pauze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5074" y="1864800"/>
            <a:ext cx="48291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0619" indent="-560619">
              <a:buClr>
                <a:srgbClr val="00B050"/>
              </a:buClr>
              <a:buFont typeface="Arial" charset="0"/>
              <a:buChar char="•"/>
            </a:pP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Start speeddaten</a:t>
            </a:r>
          </a:p>
          <a:p>
            <a:pPr marL="560619" indent="-560619">
              <a:buClr>
                <a:srgbClr val="00B050"/>
              </a:buClr>
              <a:buFont typeface="Arial" charset="0"/>
              <a:buChar char="•"/>
            </a:pP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Uitleg interview-opdracht</a:t>
            </a:r>
          </a:p>
          <a:p>
            <a:pPr marL="560619" indent="-560619">
              <a:buClr>
                <a:srgbClr val="00B050"/>
              </a:buClr>
              <a:buFont typeface="Arial" charset="0"/>
              <a:buChar char="•"/>
            </a:pP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Uitleg werkbezoek-collage</a:t>
            </a:r>
          </a:p>
          <a:p>
            <a:endParaRPr lang="nl-NL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194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" y="0"/>
            <a:ext cx="12184263" cy="6874312"/>
          </a:xfrm>
          <a:prstGeom prst="rect">
            <a:avLst/>
          </a:prstGeom>
        </p:spPr>
      </p:pic>
      <p:sp>
        <p:nvSpPr>
          <p:cNvPr id="3" name="Google Shape;66;p15"/>
          <p:cNvSpPr txBox="1"/>
          <p:nvPr/>
        </p:nvSpPr>
        <p:spPr>
          <a:xfrm>
            <a:off x="500063" y="500064"/>
            <a:ext cx="5576271" cy="1446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nl-NL" sz="4400" dirty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</a:rPr>
              <a:t>De 7 stappen van ‘Onderzoekend Leren’</a:t>
            </a:r>
            <a:endParaRPr sz="4400" dirty="0">
              <a:solidFill>
                <a:srgbClr val="00B05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7" name="Google Shape;68;p15"/>
          <p:cNvSpPr txBox="1"/>
          <p:nvPr/>
        </p:nvSpPr>
        <p:spPr>
          <a:xfrm>
            <a:off x="1601274" y="2251085"/>
            <a:ext cx="4475060" cy="258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B050"/>
              </a:buClr>
            </a:pPr>
            <a:r>
              <a:rPr lang="nl-NL" sz="1800" i="1" dirty="0">
                <a:latin typeface="Apple Braille" charset="0"/>
                <a:ea typeface="Apple Braille" charset="0"/>
                <a:cs typeface="Apple Braille" charset="0"/>
              </a:rPr>
              <a:t>Fase 1</a:t>
            </a:r>
          </a:p>
          <a:p>
            <a:pPr>
              <a:buClr>
                <a:srgbClr val="00B050"/>
              </a:buClr>
            </a:pPr>
            <a:r>
              <a:rPr lang="nl-NL" sz="2800" dirty="0">
                <a:solidFill>
                  <a:srgbClr val="FF0000"/>
                </a:solidFill>
                <a:latin typeface="Apple Braille" charset="0"/>
                <a:ea typeface="Apple Braille" charset="0"/>
                <a:cs typeface="Apple Braille" charset="0"/>
              </a:rPr>
              <a:t>Confrontatie: </a:t>
            </a: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een vraag constateren, formuleren, ervaringen en voorkennis inventariseren.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48" y="273525"/>
            <a:ext cx="4788310" cy="53957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0121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" y="0"/>
            <a:ext cx="12184263" cy="6874312"/>
          </a:xfrm>
          <a:prstGeom prst="rect">
            <a:avLst/>
          </a:prstGeom>
        </p:spPr>
      </p:pic>
      <p:sp>
        <p:nvSpPr>
          <p:cNvPr id="3" name="Google Shape;66;p15"/>
          <p:cNvSpPr txBox="1"/>
          <p:nvPr/>
        </p:nvSpPr>
        <p:spPr>
          <a:xfrm>
            <a:off x="500063" y="500064"/>
            <a:ext cx="5576271" cy="1446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nl-NL" sz="4400" dirty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</a:rPr>
              <a:t>De 7 stappen van ‘Onderzoekend Leren’</a:t>
            </a:r>
            <a:endParaRPr sz="4400" dirty="0">
              <a:solidFill>
                <a:srgbClr val="00B05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7" name="Google Shape;68;p15"/>
          <p:cNvSpPr txBox="1"/>
          <p:nvPr/>
        </p:nvSpPr>
        <p:spPr>
          <a:xfrm>
            <a:off x="1601274" y="2251085"/>
            <a:ext cx="4661874" cy="258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B050"/>
              </a:buClr>
            </a:pPr>
            <a:r>
              <a:rPr lang="nl-NL" sz="1800" i="1" dirty="0">
                <a:latin typeface="Apple Braille" charset="0"/>
                <a:ea typeface="Apple Braille" charset="0"/>
                <a:cs typeface="Apple Braille" charset="0"/>
              </a:rPr>
              <a:t>Fase 2</a:t>
            </a:r>
          </a:p>
          <a:p>
            <a:pPr>
              <a:buClr>
                <a:srgbClr val="00B050"/>
              </a:buClr>
            </a:pPr>
            <a:r>
              <a:rPr lang="nl-NL" sz="2800" dirty="0">
                <a:solidFill>
                  <a:srgbClr val="FF0000"/>
                </a:solidFill>
                <a:latin typeface="Apple Braille" charset="0"/>
                <a:ea typeface="Apple Braille" charset="0"/>
                <a:cs typeface="Apple Braille" charset="0"/>
              </a:rPr>
              <a:t>Verkennen: </a:t>
            </a: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eisen formuleren, </a:t>
            </a:r>
            <a:r>
              <a:rPr lang="nl-NL" sz="2800" dirty="0" err="1">
                <a:latin typeface="Apple Braille" charset="0"/>
                <a:ea typeface="Apple Braille" charset="0"/>
                <a:cs typeface="Apple Braille" charset="0"/>
              </a:rPr>
              <a:t>ideëen</a:t>
            </a: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 opperen, verwachting opstellen.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48" y="273525"/>
            <a:ext cx="4788310" cy="53957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687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" y="0"/>
            <a:ext cx="12184263" cy="6874312"/>
          </a:xfrm>
          <a:prstGeom prst="rect">
            <a:avLst/>
          </a:prstGeom>
        </p:spPr>
      </p:pic>
      <p:sp>
        <p:nvSpPr>
          <p:cNvPr id="3" name="Google Shape;66;p15"/>
          <p:cNvSpPr txBox="1"/>
          <p:nvPr/>
        </p:nvSpPr>
        <p:spPr>
          <a:xfrm>
            <a:off x="500063" y="500064"/>
            <a:ext cx="5576271" cy="1446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nl-NL" sz="4400" dirty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</a:rPr>
              <a:t>De 7 stappen van ‘Onderzoekend Leren’</a:t>
            </a:r>
            <a:endParaRPr sz="4400" dirty="0">
              <a:solidFill>
                <a:srgbClr val="00B05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7" name="Google Shape;68;p15"/>
          <p:cNvSpPr txBox="1"/>
          <p:nvPr/>
        </p:nvSpPr>
        <p:spPr>
          <a:xfrm>
            <a:off x="1601274" y="2251085"/>
            <a:ext cx="3816300" cy="258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B050"/>
              </a:buClr>
            </a:pPr>
            <a:r>
              <a:rPr lang="nl-NL" sz="1800" i="1" dirty="0">
                <a:latin typeface="Apple Braille" charset="0"/>
                <a:ea typeface="Apple Braille" charset="0"/>
                <a:cs typeface="Apple Braille" charset="0"/>
              </a:rPr>
              <a:t>Fase 3</a:t>
            </a:r>
          </a:p>
          <a:p>
            <a:pPr>
              <a:buClr>
                <a:srgbClr val="00B050"/>
              </a:buClr>
            </a:pPr>
            <a:r>
              <a:rPr lang="nl-NL" sz="2800" dirty="0">
                <a:solidFill>
                  <a:srgbClr val="FF0000"/>
                </a:solidFill>
                <a:latin typeface="Apple Braille" charset="0"/>
                <a:ea typeface="Apple Braille" charset="0"/>
                <a:cs typeface="Apple Braille" charset="0"/>
              </a:rPr>
              <a:t>Experiment opzetten: </a:t>
            </a: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plan van aanpak maken, (tijds)planning.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48" y="273525"/>
            <a:ext cx="4788310" cy="53957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4219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" y="0"/>
            <a:ext cx="12184263" cy="6874312"/>
          </a:xfrm>
          <a:prstGeom prst="rect">
            <a:avLst/>
          </a:prstGeom>
        </p:spPr>
      </p:pic>
      <p:sp>
        <p:nvSpPr>
          <p:cNvPr id="3" name="Google Shape;66;p15"/>
          <p:cNvSpPr txBox="1"/>
          <p:nvPr/>
        </p:nvSpPr>
        <p:spPr>
          <a:xfrm>
            <a:off x="500063" y="500064"/>
            <a:ext cx="5576271" cy="1446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nl-NL" sz="4400" dirty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</a:rPr>
              <a:t>De 7 stappen van ‘Onderzoekend Leren’</a:t>
            </a:r>
            <a:endParaRPr sz="4400" dirty="0">
              <a:solidFill>
                <a:srgbClr val="00B05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7" name="Google Shape;68;p15"/>
          <p:cNvSpPr txBox="1"/>
          <p:nvPr/>
        </p:nvSpPr>
        <p:spPr>
          <a:xfrm>
            <a:off x="1601274" y="2251085"/>
            <a:ext cx="3668816" cy="258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B050"/>
              </a:buClr>
            </a:pPr>
            <a:r>
              <a:rPr lang="nl-NL" sz="1800" i="1" dirty="0">
                <a:latin typeface="Apple Braille" charset="0"/>
                <a:ea typeface="Apple Braille" charset="0"/>
                <a:cs typeface="Apple Braille" charset="0"/>
              </a:rPr>
              <a:t>Fase 4</a:t>
            </a:r>
          </a:p>
          <a:p>
            <a:pPr>
              <a:buClr>
                <a:srgbClr val="00B050"/>
              </a:buClr>
            </a:pPr>
            <a:r>
              <a:rPr lang="nl-NL" sz="2800" dirty="0">
                <a:solidFill>
                  <a:srgbClr val="FF0000"/>
                </a:solidFill>
                <a:latin typeface="Apple Braille" charset="0"/>
                <a:ea typeface="Apple Braille" charset="0"/>
                <a:cs typeface="Apple Braille" charset="0"/>
              </a:rPr>
              <a:t>Experiment uitvoeren: </a:t>
            </a: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plan uitvoeren, waarnemen, bevindingen noteren.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48" y="273525"/>
            <a:ext cx="4788310" cy="53957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9665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" y="0"/>
            <a:ext cx="12184263" cy="6874312"/>
          </a:xfrm>
          <a:prstGeom prst="rect">
            <a:avLst/>
          </a:prstGeom>
        </p:spPr>
      </p:pic>
      <p:sp>
        <p:nvSpPr>
          <p:cNvPr id="3" name="Google Shape;66;p15"/>
          <p:cNvSpPr txBox="1"/>
          <p:nvPr/>
        </p:nvSpPr>
        <p:spPr>
          <a:xfrm>
            <a:off x="500063" y="500064"/>
            <a:ext cx="5576271" cy="1446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nl-NL" sz="4400" dirty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</a:rPr>
              <a:t>De 7 stappen van ‘Onderzoekend Leren’</a:t>
            </a:r>
            <a:endParaRPr sz="4400" dirty="0">
              <a:solidFill>
                <a:srgbClr val="00B05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7" name="Google Shape;68;p15"/>
          <p:cNvSpPr txBox="1"/>
          <p:nvPr/>
        </p:nvSpPr>
        <p:spPr>
          <a:xfrm>
            <a:off x="1601274" y="2251085"/>
            <a:ext cx="3816300" cy="258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B050"/>
              </a:buClr>
            </a:pPr>
            <a:r>
              <a:rPr lang="nl-NL" sz="1800" i="1" dirty="0">
                <a:latin typeface="Apple Braille" charset="0"/>
                <a:ea typeface="Apple Braille" charset="0"/>
                <a:cs typeface="Apple Braille" charset="0"/>
              </a:rPr>
              <a:t>Fase 5</a:t>
            </a:r>
          </a:p>
          <a:p>
            <a:pPr>
              <a:buClr>
                <a:srgbClr val="00B050"/>
              </a:buClr>
            </a:pPr>
            <a:r>
              <a:rPr lang="nl-NL" sz="2800" dirty="0">
                <a:solidFill>
                  <a:srgbClr val="FF0000"/>
                </a:solidFill>
                <a:latin typeface="Apple Braille" charset="0"/>
                <a:ea typeface="Apple Braille" charset="0"/>
                <a:cs typeface="Apple Braille" charset="0"/>
              </a:rPr>
              <a:t>Concluderen: </a:t>
            </a: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relatie leggen tussen resultaten en verwachting.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48" y="273525"/>
            <a:ext cx="4788310" cy="53957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7915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" y="0"/>
            <a:ext cx="12184263" cy="6874312"/>
          </a:xfrm>
          <a:prstGeom prst="rect">
            <a:avLst/>
          </a:prstGeom>
        </p:spPr>
      </p:pic>
      <p:sp>
        <p:nvSpPr>
          <p:cNvPr id="3" name="Google Shape;66;p15"/>
          <p:cNvSpPr txBox="1"/>
          <p:nvPr/>
        </p:nvSpPr>
        <p:spPr>
          <a:xfrm>
            <a:off x="500063" y="500064"/>
            <a:ext cx="5576271" cy="1446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nl-NL" sz="4400" dirty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</a:rPr>
              <a:t>De 7 stappen van ‘Onderzoekend Leren’</a:t>
            </a:r>
            <a:endParaRPr sz="4400" dirty="0">
              <a:solidFill>
                <a:srgbClr val="00B05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7" name="Google Shape;68;p15"/>
          <p:cNvSpPr txBox="1"/>
          <p:nvPr/>
        </p:nvSpPr>
        <p:spPr>
          <a:xfrm>
            <a:off x="1601274" y="2251085"/>
            <a:ext cx="4475060" cy="258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B050"/>
              </a:buClr>
            </a:pPr>
            <a:r>
              <a:rPr lang="nl-NL" sz="1800" i="1" dirty="0">
                <a:latin typeface="Apple Braille" charset="0"/>
                <a:ea typeface="Apple Braille" charset="0"/>
                <a:cs typeface="Apple Braille" charset="0"/>
              </a:rPr>
              <a:t>Fase 6</a:t>
            </a:r>
          </a:p>
          <a:p>
            <a:pPr>
              <a:buClr>
                <a:srgbClr val="00B050"/>
              </a:buClr>
            </a:pPr>
            <a:r>
              <a:rPr lang="nl-NL" sz="2800" dirty="0">
                <a:solidFill>
                  <a:srgbClr val="FF0000"/>
                </a:solidFill>
                <a:latin typeface="Apple Braille" charset="0"/>
                <a:ea typeface="Apple Braille" charset="0"/>
                <a:cs typeface="Apple Braille" charset="0"/>
              </a:rPr>
              <a:t>Presenteren van de resultaten: </a:t>
            </a:r>
            <a:r>
              <a:rPr lang="nl-NL" sz="2800" dirty="0">
                <a:latin typeface="Apple Braille" charset="0"/>
                <a:ea typeface="Apple Braille" charset="0"/>
                <a:cs typeface="Apple Braille" charset="0"/>
              </a:rPr>
              <a:t>verslag maken, presenteren, uitleggen, product/ presentatie van anderen beoordelen.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48" y="273525"/>
            <a:ext cx="4788310" cy="53957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90092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294</Words>
  <Application>Microsoft Office PowerPoint</Application>
  <PresentationFormat>Custom</PresentationFormat>
  <Paragraphs>52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Apple Braille</vt:lpstr>
      <vt:lpstr>Arial</vt:lpstr>
      <vt:lpstr>Calibri</vt:lpstr>
      <vt:lpstr>Office Theme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Maya</dc:creator>
  <cp:lastModifiedBy>Maya Mathias</cp:lastModifiedBy>
  <cp:revision>18</cp:revision>
  <dcterms:modified xsi:type="dcterms:W3CDTF">2020-01-27T19:19:15Z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2FF13468-40EA-4E65-9777-04F867DF3361</vt:lpwstr>
  </property>
  <property fmtid="{D5CDD505-2E9C-101B-9397-08002B2CF9AE}" pid="3" name="ArticulatePath">
    <vt:lpwstr>gastcollege 3 2020</vt:lpwstr>
  </property>
</Properties>
</file>